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Maven Pro" panose="020B0604020202020204" charset="0"/>
      <p:regular r:id="rId23"/>
      <p:bold r:id="rId24"/>
    </p:embeddedFont>
    <p:embeddedFont>
      <p:font typeface="Nuni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5068B47-E1E5-4ED9-A43D-CA3009421466}">
  <a:tblStyle styleId="{85068B47-E1E5-4ED9-A43D-CA30094214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62" d="100"/>
          <a:sy n="162" d="100"/>
        </p:scale>
        <p:origin x="14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5465f112d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5465f112d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465f112d8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5465f112d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Original algorithm used fixed thresholds. This was the main disadvantage of the method as it could not be generalized for all  images.</a:t>
            </a:r>
            <a:br>
              <a:rPr lang="en"/>
            </a:br>
            <a:r>
              <a:rPr lang="en"/>
              <a:t>We used shared memory with unroll for computation of the sum of image pixels. It performed better than just Shared Memory, or using shuffle operation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4fd697354_1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4fd697354_1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65f112d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65f112d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implemented the same algorithm on the host side as well for comparison. This is run under release mode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fd697354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fd697354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This is run under release mode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465f112d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465f112d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465f112d8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465f112d8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5465f112d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5465f112d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5465f112d8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5465f112d8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4fd697354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4fd697354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461da10c7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461da10c7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5465f112d8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65f112d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Need to add more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5461da10c7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5461da10c7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465f112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465f112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465f112d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465f112d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465f112d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465f112d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Better than a simple Box filter, as it messes with the frequencies.</a:t>
            </a:r>
            <a:br>
              <a:rPr lang="en" dirty="0"/>
            </a:br>
            <a:r>
              <a:rPr lang="en" dirty="0"/>
              <a:t>We used shared memory for convolution. First step stores the Image data into shared memory, then the values are read by convolving with the kernel</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65f112d8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65f112d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Gradient in the original algorithm is calculated by subtracting the neighboring pixels. But that doesnt give good gradient computation.</a:t>
            </a:r>
            <a:br>
              <a:rPr lang="en" dirty="0"/>
            </a:br>
            <a:r>
              <a:rPr lang="en" dirty="0"/>
              <a:t>We used sobel filter and convolved with the image using shared memory</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4fd697354_1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4fd697354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465f112d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5465f112d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2D </a:t>
            </a:r>
            <a:r>
              <a:rPr lang="en" dirty="0"/>
              <a:t>grid and block size gave </a:t>
            </a:r>
            <a:r>
              <a:rPr lang="en"/>
              <a:t>best </a:t>
            </a:r>
            <a:r>
              <a:rPr lang="en" smtClean="0"/>
              <a:t>performance – (32,2)</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314600" y="841050"/>
            <a:ext cx="5047500" cy="24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High Performance</a:t>
            </a:r>
            <a:br>
              <a:rPr lang="en"/>
            </a:br>
            <a:r>
              <a:rPr lang="en"/>
              <a:t>Canny Edge Detection</a:t>
            </a:r>
            <a:endParaRPr/>
          </a:p>
        </p:txBody>
      </p:sp>
      <p:sp>
        <p:nvSpPr>
          <p:cNvPr id="278" name="Google Shape;278;p13"/>
          <p:cNvSpPr txBox="1">
            <a:spLocks noGrp="1"/>
          </p:cNvSpPr>
          <p:nvPr>
            <p:ph type="subTitle" idx="1"/>
          </p:nvPr>
        </p:nvSpPr>
        <p:spPr>
          <a:xfrm>
            <a:off x="314600" y="4123425"/>
            <a:ext cx="5961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Swapnil Aggarwal (A53271788)</a:t>
            </a:r>
            <a:endParaRPr/>
          </a:p>
          <a:p>
            <a:pPr marL="0" lvl="0" indent="0" algn="l" rtl="0">
              <a:spcBef>
                <a:spcPts val="0"/>
              </a:spcBef>
              <a:spcAft>
                <a:spcPts val="0"/>
              </a:spcAft>
              <a:buNone/>
            </a:pPr>
            <a:r>
              <a:rPr lang="en"/>
              <a:t>Tushar Dobhal (A53243953)</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Hysteresis Thresholding</a:t>
            </a:r>
            <a:endParaRPr/>
          </a:p>
        </p:txBody>
      </p:sp>
      <p:sp>
        <p:nvSpPr>
          <p:cNvPr id="354" name="Google Shape;354;p22"/>
          <p:cNvSpPr txBox="1">
            <a:spLocks noGrp="1"/>
          </p:cNvSpPr>
          <p:nvPr>
            <p:ph type="body" idx="1"/>
          </p:nvPr>
        </p:nvSpPr>
        <p:spPr>
          <a:xfrm>
            <a:off x="1041725" y="1597875"/>
            <a:ext cx="7030500" cy="3216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Used to filter out strong edge values, and weak edge values near the strong edges.</a:t>
            </a:r>
            <a:br>
              <a:rPr lang="en"/>
            </a:br>
            <a:endParaRPr/>
          </a:p>
          <a:p>
            <a:pPr marL="457200" lvl="0" indent="-311150" algn="l" rtl="0">
              <a:spcBef>
                <a:spcPts val="0"/>
              </a:spcBef>
              <a:spcAft>
                <a:spcPts val="0"/>
              </a:spcAft>
              <a:buSzPts val="1300"/>
              <a:buChar char="●"/>
            </a:pPr>
            <a:r>
              <a:rPr lang="en"/>
              <a:t>Ideally we would only like to classify strong edges with edge values greater than a certain strong threshold.</a:t>
            </a:r>
            <a:br>
              <a:rPr lang="en"/>
            </a:br>
            <a:endParaRPr/>
          </a:p>
          <a:p>
            <a:pPr marL="457200" lvl="0" indent="-311150" algn="l" rtl="0">
              <a:spcBef>
                <a:spcPts val="0"/>
              </a:spcBef>
              <a:spcAft>
                <a:spcPts val="0"/>
              </a:spcAft>
              <a:buSzPts val="1300"/>
              <a:buChar char="●"/>
            </a:pPr>
            <a:r>
              <a:rPr lang="en"/>
              <a:t>Moreover, we would also like to include those points near those strong edges which have pixel values greater than a weak threshold near those strong edges, using a certain weak threshold value.</a:t>
            </a:r>
            <a:br>
              <a:rPr lang="en"/>
            </a:br>
            <a:endParaRPr/>
          </a:p>
          <a:p>
            <a:pPr marL="457200" lvl="0" indent="-311150" algn="l" rtl="0">
              <a:spcBef>
                <a:spcPts val="0"/>
              </a:spcBef>
              <a:spcAft>
                <a:spcPts val="0"/>
              </a:spcAft>
              <a:buSzPts val="1300"/>
              <a:buChar char="●"/>
            </a:pPr>
            <a:r>
              <a:rPr lang="en"/>
              <a:t>Originally, weak and strong threshold values for edge detection used to be fixed.</a:t>
            </a:r>
            <a:br>
              <a:rPr lang="en"/>
            </a:br>
            <a:endParaRPr/>
          </a:p>
          <a:p>
            <a:pPr marL="457200" lvl="0" indent="-311150" algn="l" rtl="0">
              <a:spcBef>
                <a:spcPts val="0"/>
              </a:spcBef>
              <a:spcAft>
                <a:spcPts val="0"/>
              </a:spcAft>
              <a:buSzPts val="1300"/>
              <a:buChar char="●"/>
            </a:pPr>
            <a:r>
              <a:rPr lang="en"/>
              <a:t>Can be made adaptive according to the image pixel values.</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Adaptive Thresholding - Motivation</a:t>
            </a:r>
            <a:endParaRPr/>
          </a:p>
        </p:txBody>
      </p:sp>
      <p:sp>
        <p:nvSpPr>
          <p:cNvPr id="360" name="Google Shape;360;p23"/>
          <p:cNvSpPr txBox="1">
            <a:spLocks noGrp="1"/>
          </p:cNvSpPr>
          <p:nvPr>
            <p:ph type="body" idx="1"/>
          </p:nvPr>
        </p:nvSpPr>
        <p:spPr>
          <a:xfrm>
            <a:off x="1346500" y="1597875"/>
            <a:ext cx="7030500" cy="3464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Every image has its own pixel intensity variations across the image.</a:t>
            </a:r>
            <a:br>
              <a:rPr lang="en"/>
            </a:br>
            <a:endParaRPr/>
          </a:p>
          <a:p>
            <a:pPr marL="457200" lvl="0" indent="-311150" algn="l" rtl="0">
              <a:spcBef>
                <a:spcPts val="0"/>
              </a:spcBef>
              <a:spcAft>
                <a:spcPts val="0"/>
              </a:spcAft>
              <a:buSzPts val="1300"/>
              <a:buChar char="●"/>
            </a:pPr>
            <a:r>
              <a:rPr lang="en"/>
              <a:t>Singular strong and weak edge threshold values will not necessarily work better for all types of images.</a:t>
            </a:r>
            <a:br>
              <a:rPr lang="en"/>
            </a:br>
            <a:endParaRPr/>
          </a:p>
          <a:p>
            <a:pPr marL="457200" lvl="0" indent="-311150" algn="l" rtl="0">
              <a:spcBef>
                <a:spcPts val="0"/>
              </a:spcBef>
              <a:spcAft>
                <a:spcPts val="0"/>
              </a:spcAft>
              <a:buSzPts val="1300"/>
              <a:buChar char="●"/>
            </a:pPr>
            <a:r>
              <a:rPr lang="en"/>
              <a:t>Intel suggested using a scaled version of the mean of the image as low and high thresholds</a:t>
            </a:r>
            <a:br>
              <a:rPr lang="en"/>
            </a:br>
            <a:endParaRPr/>
          </a:p>
          <a:p>
            <a:pPr marL="457200" lvl="0" indent="-311150" algn="l" rtl="0">
              <a:spcBef>
                <a:spcPts val="0"/>
              </a:spcBef>
              <a:spcAft>
                <a:spcPts val="0"/>
              </a:spcAft>
              <a:buSzPts val="1300"/>
              <a:buChar char="●"/>
            </a:pPr>
            <a:r>
              <a:rPr lang="en"/>
              <a:t>Thresh</a:t>
            </a:r>
            <a:r>
              <a:rPr lang="en" baseline="-25000"/>
              <a:t>low</a:t>
            </a:r>
            <a:r>
              <a:rPr lang="en"/>
              <a:t> = 0.66 * I</a:t>
            </a:r>
            <a:r>
              <a:rPr lang="en" baseline="-25000"/>
              <a:t>mean  </a:t>
            </a:r>
            <a:r>
              <a:rPr lang="en"/>
              <a:t>and </a:t>
            </a:r>
            <a:r>
              <a:rPr lang="en" baseline="-25000"/>
              <a:t>  </a:t>
            </a:r>
            <a:r>
              <a:rPr lang="en"/>
              <a:t>Thresh</a:t>
            </a:r>
            <a:r>
              <a:rPr lang="en" baseline="-25000"/>
              <a:t>high</a:t>
            </a:r>
            <a:r>
              <a:rPr lang="en"/>
              <a:t> = 1.33 * I</a:t>
            </a:r>
            <a:r>
              <a:rPr lang="en" baseline="-25000"/>
              <a:t>mean</a:t>
            </a:r>
            <a:r>
              <a:rPr lang="en"/>
              <a:t/>
            </a:r>
            <a:br>
              <a:rPr lang="en"/>
            </a:br>
            <a:endParaRPr/>
          </a:p>
          <a:p>
            <a:pPr marL="457200" lvl="0" indent="-311150" algn="l" rtl="0">
              <a:spcBef>
                <a:spcPts val="0"/>
              </a:spcBef>
              <a:spcAft>
                <a:spcPts val="0"/>
              </a:spcAft>
              <a:buSzPts val="1300"/>
              <a:buChar char="●"/>
            </a:pPr>
            <a:r>
              <a:rPr lang="en"/>
              <a:t>Proved to generalize well on our testing as well</a:t>
            </a:r>
            <a:br>
              <a:rPr lang="en"/>
            </a:br>
            <a:endParaRPr/>
          </a:p>
          <a:p>
            <a:pPr marL="457200" lvl="0" indent="-311150" algn="l" rtl="0">
              <a:spcBef>
                <a:spcPts val="0"/>
              </a:spcBef>
              <a:spcAft>
                <a:spcPts val="0"/>
              </a:spcAft>
              <a:buSzPts val="1300"/>
              <a:buChar char="●"/>
            </a:pPr>
            <a:r>
              <a:rPr lang="en"/>
              <a:t>Shared Memory with Unrolling is used to compute the sum of image pixels</a:t>
            </a:r>
            <a:endParaRPr/>
          </a:p>
          <a:p>
            <a:pPr marL="0" lvl="0" indent="0" algn="l" rtl="0">
              <a:spcBef>
                <a:spcPts val="1600"/>
              </a:spcBef>
              <a:spcAft>
                <a:spcPts val="16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Google Shape;365;p24"/>
          <p:cNvPicPr preferRelativeResize="0"/>
          <p:nvPr/>
        </p:nvPicPr>
        <p:blipFill>
          <a:blip r:embed="rId3">
            <a:alphaModFix/>
          </a:blip>
          <a:stretch>
            <a:fillRect/>
          </a:stretch>
        </p:blipFill>
        <p:spPr>
          <a:xfrm>
            <a:off x="814300" y="1534875"/>
            <a:ext cx="1712600" cy="1712600"/>
          </a:xfrm>
          <a:prstGeom prst="rect">
            <a:avLst/>
          </a:prstGeom>
          <a:noFill/>
          <a:ln>
            <a:noFill/>
          </a:ln>
        </p:spPr>
      </p:pic>
      <p:pic>
        <p:nvPicPr>
          <p:cNvPr id="366" name="Google Shape;366;p24"/>
          <p:cNvPicPr preferRelativeResize="0"/>
          <p:nvPr/>
        </p:nvPicPr>
        <p:blipFill>
          <a:blip r:embed="rId4">
            <a:alphaModFix/>
          </a:blip>
          <a:stretch>
            <a:fillRect/>
          </a:stretch>
        </p:blipFill>
        <p:spPr>
          <a:xfrm>
            <a:off x="3715688" y="1534876"/>
            <a:ext cx="1712600" cy="1712600"/>
          </a:xfrm>
          <a:prstGeom prst="rect">
            <a:avLst/>
          </a:prstGeom>
          <a:noFill/>
          <a:ln>
            <a:noFill/>
          </a:ln>
        </p:spPr>
      </p:pic>
      <p:sp>
        <p:nvSpPr>
          <p:cNvPr id="367" name="Google Shape;367;p24"/>
          <p:cNvSpPr txBox="1"/>
          <p:nvPr/>
        </p:nvSpPr>
        <p:spPr>
          <a:xfrm>
            <a:off x="1478275" y="3199425"/>
            <a:ext cx="4701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nms</a:t>
            </a:r>
            <a:endParaRPr b="1"/>
          </a:p>
        </p:txBody>
      </p:sp>
      <p:sp>
        <p:nvSpPr>
          <p:cNvPr id="368" name="Google Shape;368;p24"/>
          <p:cNvSpPr txBox="1"/>
          <p:nvPr/>
        </p:nvSpPr>
        <p:spPr>
          <a:xfrm>
            <a:off x="4358300" y="3199425"/>
            <a:ext cx="9222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thresh_high</a:t>
            </a:r>
            <a:endParaRPr b="1"/>
          </a:p>
        </p:txBody>
      </p:sp>
      <p:pic>
        <p:nvPicPr>
          <p:cNvPr id="369" name="Google Shape;369;p24"/>
          <p:cNvPicPr preferRelativeResize="0"/>
          <p:nvPr/>
        </p:nvPicPr>
        <p:blipFill>
          <a:blip r:embed="rId5">
            <a:alphaModFix/>
          </a:blip>
          <a:stretch>
            <a:fillRect/>
          </a:stretch>
        </p:blipFill>
        <p:spPr>
          <a:xfrm>
            <a:off x="6617100" y="1534875"/>
            <a:ext cx="1712600" cy="1712600"/>
          </a:xfrm>
          <a:prstGeom prst="rect">
            <a:avLst/>
          </a:prstGeom>
          <a:noFill/>
          <a:ln>
            <a:noFill/>
          </a:ln>
        </p:spPr>
      </p:pic>
      <p:cxnSp>
        <p:nvCxnSpPr>
          <p:cNvPr id="370" name="Google Shape;370;p24"/>
          <p:cNvCxnSpPr>
            <a:stCxn id="365" idx="3"/>
            <a:endCxn id="366" idx="1"/>
          </p:cNvCxnSpPr>
          <p:nvPr/>
        </p:nvCxnSpPr>
        <p:spPr>
          <a:xfrm>
            <a:off x="2526901" y="2391175"/>
            <a:ext cx="1188900" cy="0"/>
          </a:xfrm>
          <a:prstGeom prst="straightConnector1">
            <a:avLst/>
          </a:prstGeom>
          <a:noFill/>
          <a:ln w="9525" cap="flat" cmpd="sng">
            <a:solidFill>
              <a:schemeClr val="dk2"/>
            </a:solidFill>
            <a:prstDash val="solid"/>
            <a:round/>
            <a:headEnd type="none" w="med" len="med"/>
            <a:tailEnd type="triangle" w="med" len="med"/>
          </a:ln>
        </p:spPr>
      </p:cxnSp>
      <p:cxnSp>
        <p:nvCxnSpPr>
          <p:cNvPr id="371" name="Google Shape;371;p24"/>
          <p:cNvCxnSpPr>
            <a:stCxn id="366" idx="3"/>
            <a:endCxn id="369" idx="1"/>
          </p:cNvCxnSpPr>
          <p:nvPr/>
        </p:nvCxnSpPr>
        <p:spPr>
          <a:xfrm>
            <a:off x="5428288" y="2391176"/>
            <a:ext cx="1188900" cy="0"/>
          </a:xfrm>
          <a:prstGeom prst="straightConnector1">
            <a:avLst/>
          </a:prstGeom>
          <a:noFill/>
          <a:ln w="9525" cap="flat" cmpd="sng">
            <a:solidFill>
              <a:schemeClr val="dk2"/>
            </a:solidFill>
            <a:prstDash val="solid"/>
            <a:round/>
            <a:headEnd type="none" w="med" len="med"/>
            <a:tailEnd type="triangle" w="med" len="med"/>
          </a:ln>
        </p:spPr>
      </p:cxnSp>
      <p:sp>
        <p:nvSpPr>
          <p:cNvPr id="372" name="Google Shape;372;p24"/>
          <p:cNvSpPr txBox="1"/>
          <p:nvPr/>
        </p:nvSpPr>
        <p:spPr>
          <a:xfrm>
            <a:off x="7012300" y="3199425"/>
            <a:ext cx="9222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thresh_low</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5"/>
          <p:cNvSpPr txBox="1">
            <a:spLocks noGrp="1"/>
          </p:cNvSpPr>
          <p:nvPr>
            <p:ph type="title"/>
          </p:nvPr>
        </p:nvSpPr>
        <p:spPr>
          <a:xfrm>
            <a:off x="1303800" y="598575"/>
            <a:ext cx="7030500" cy="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CPU vs GPU (Lena - 512x512)</a:t>
            </a:r>
            <a:endParaRPr/>
          </a:p>
        </p:txBody>
      </p:sp>
      <p:graphicFrame>
        <p:nvGraphicFramePr>
          <p:cNvPr id="378" name="Google Shape;378;p25"/>
          <p:cNvGraphicFramePr/>
          <p:nvPr/>
        </p:nvGraphicFramePr>
        <p:xfrm>
          <a:off x="1199550" y="1256325"/>
          <a:ext cx="7239000" cy="3825210"/>
        </p:xfrm>
        <a:graphic>
          <a:graphicData uri="http://schemas.openxmlformats.org/drawingml/2006/table">
            <a:tbl>
              <a:tblPr>
                <a:noFill/>
                <a:tableStyleId>{85068B47-E1E5-4ED9-A43D-CA3009421466}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b="1"/>
                        <a:t>Canny Edge Step</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t>Host Time H</a:t>
                      </a:r>
                      <a:r>
                        <a:rPr lang="en" b="1" baseline="-25000"/>
                        <a:t>t </a:t>
                      </a:r>
                      <a:r>
                        <a:rPr lang="en" b="1"/>
                        <a:t>(ms)</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t>Device Time D</a:t>
                      </a:r>
                      <a:r>
                        <a:rPr lang="en" b="1" baseline="-25000"/>
                        <a:t>t</a:t>
                      </a:r>
                      <a:r>
                        <a:rPr lang="en" b="1"/>
                        <a:t> (ms)</a:t>
                      </a:r>
                      <a:endParaRPr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000"/>
                        <a:t>Gaussian Smoothening</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tc>
                  <a:txBody>
                    <a:bodyPr/>
                    <a:lstStyle/>
                    <a:p>
                      <a:pPr marL="0" lvl="0" indent="0" algn="ctr" rtl="0">
                        <a:spcBef>
                          <a:spcPts val="0"/>
                        </a:spcBef>
                        <a:spcAft>
                          <a:spcPts val="0"/>
                        </a:spcAft>
                        <a:buNone/>
                      </a:pPr>
                      <a:r>
                        <a:rPr lang="en" sz="1000"/>
                        <a:t>8.40</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0.086</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000"/>
                        <a:t>Image Gradient (X)</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15.32</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0.158</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000"/>
                        <a:t>Image Gradient (Y)</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15.29</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0.156</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000"/>
                        <a:t>Image Gradient (Magnitude)</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6.98</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0.02</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sz="1000"/>
                        <a:t>Non-Maximum Suppression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2.98</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 0.037</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sz="1000"/>
                        <a:t>Threshold Computation</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0.51</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0.127</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ctr" rtl="0">
                        <a:spcBef>
                          <a:spcPts val="0"/>
                        </a:spcBef>
                        <a:spcAft>
                          <a:spcPts val="0"/>
                        </a:spcAft>
                        <a:buNone/>
                      </a:pPr>
                      <a:r>
                        <a:rPr lang="en" sz="1000"/>
                        <a:t>High Hysteresis Thresholding</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0.52</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0.015</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ctr" rtl="0">
                        <a:spcBef>
                          <a:spcPts val="0"/>
                        </a:spcBef>
                        <a:spcAft>
                          <a:spcPts val="0"/>
                        </a:spcAft>
                        <a:buNone/>
                      </a:pPr>
                      <a:r>
                        <a:rPr lang="en" sz="1000"/>
                        <a:t>Low Hysteresis Thresholding</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1.74</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0.034</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381000">
                <a:tc>
                  <a:txBody>
                    <a:bodyPr/>
                    <a:lstStyle/>
                    <a:p>
                      <a:pPr marL="0" lvl="0" indent="0" algn="ctr" rtl="0">
                        <a:spcBef>
                          <a:spcPts val="0"/>
                        </a:spcBef>
                        <a:spcAft>
                          <a:spcPts val="0"/>
                        </a:spcAft>
                        <a:buNone/>
                      </a:pPr>
                      <a:r>
                        <a:rPr lang="en" sz="1000"/>
                        <a:t>Total</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51.749</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000"/>
                        <a:t>0.638</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CPU vs GPU</a:t>
            </a:r>
            <a:endParaRPr/>
          </a:p>
        </p:txBody>
      </p:sp>
      <p:graphicFrame>
        <p:nvGraphicFramePr>
          <p:cNvPr id="384" name="Google Shape;384;p26"/>
          <p:cNvGraphicFramePr/>
          <p:nvPr/>
        </p:nvGraphicFramePr>
        <p:xfrm>
          <a:off x="776338" y="1744700"/>
          <a:ext cx="3000000" cy="3000000"/>
        </p:xfrm>
        <a:graphic>
          <a:graphicData uri="http://schemas.openxmlformats.org/drawingml/2006/table">
            <a:tbl>
              <a:tblPr>
                <a:noFill/>
                <a:tableStyleId>{85068B47-E1E5-4ED9-A43D-CA3009421466}</a:tableStyleId>
              </a:tblPr>
              <a:tblGrid>
                <a:gridCol w="1897825">
                  <a:extLst>
                    <a:ext uri="{9D8B030D-6E8A-4147-A177-3AD203B41FA5}">
                      <a16:colId xmlns:a16="http://schemas.microsoft.com/office/drawing/2014/main" val="20000"/>
                    </a:ext>
                  </a:extLst>
                </a:gridCol>
                <a:gridCol w="1808675">
                  <a:extLst>
                    <a:ext uri="{9D8B030D-6E8A-4147-A177-3AD203B41FA5}">
                      <a16:colId xmlns:a16="http://schemas.microsoft.com/office/drawing/2014/main" val="20001"/>
                    </a:ext>
                  </a:extLst>
                </a:gridCol>
                <a:gridCol w="1987000">
                  <a:extLst>
                    <a:ext uri="{9D8B030D-6E8A-4147-A177-3AD203B41FA5}">
                      <a16:colId xmlns:a16="http://schemas.microsoft.com/office/drawing/2014/main" val="20002"/>
                    </a:ext>
                  </a:extLst>
                </a:gridCol>
                <a:gridCol w="1897825">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r>
                        <a:rPr lang="en" b="1"/>
                        <a:t>Image Size </a:t>
                      </a:r>
                      <a:endParaRPr b="1"/>
                    </a:p>
                  </a:txBody>
                  <a:tcPr marL="91425" marR="91425" marT="91425" marB="91425"/>
                </a:tc>
                <a:tc>
                  <a:txBody>
                    <a:bodyPr/>
                    <a:lstStyle/>
                    <a:p>
                      <a:pPr marL="0" lvl="0" indent="0" algn="ctr" rtl="0">
                        <a:spcBef>
                          <a:spcPts val="0"/>
                        </a:spcBef>
                        <a:spcAft>
                          <a:spcPts val="0"/>
                        </a:spcAft>
                        <a:buNone/>
                      </a:pPr>
                      <a:r>
                        <a:rPr lang="en" b="1"/>
                        <a:t>Host Time H</a:t>
                      </a:r>
                      <a:r>
                        <a:rPr lang="en" b="1" baseline="-25000"/>
                        <a:t>t</a:t>
                      </a:r>
                      <a:r>
                        <a:rPr lang="en" b="1"/>
                        <a:t> (ms)</a:t>
                      </a:r>
                      <a:endParaRPr b="1"/>
                    </a:p>
                  </a:txBody>
                  <a:tcPr marL="91425" marR="91425" marT="91425" marB="91425"/>
                </a:tc>
                <a:tc>
                  <a:txBody>
                    <a:bodyPr/>
                    <a:lstStyle/>
                    <a:p>
                      <a:pPr marL="0" lvl="0" indent="0" algn="ctr" rtl="0">
                        <a:spcBef>
                          <a:spcPts val="0"/>
                        </a:spcBef>
                        <a:spcAft>
                          <a:spcPts val="0"/>
                        </a:spcAft>
                        <a:buNone/>
                      </a:pPr>
                      <a:r>
                        <a:rPr lang="en" b="1"/>
                        <a:t>Device Time D</a:t>
                      </a:r>
                      <a:r>
                        <a:rPr lang="en" b="1" baseline="-25000"/>
                        <a:t>t </a:t>
                      </a:r>
                      <a:r>
                        <a:rPr lang="en" b="1"/>
                        <a:t>(ms)</a:t>
                      </a:r>
                      <a:endParaRPr b="1"/>
                    </a:p>
                  </a:txBody>
                  <a:tcPr marL="91425" marR="91425" marT="91425" marB="91425"/>
                </a:tc>
                <a:tc>
                  <a:txBody>
                    <a:bodyPr/>
                    <a:lstStyle/>
                    <a:p>
                      <a:pPr marL="0" lvl="0" indent="0" algn="ctr" rtl="0">
                        <a:spcBef>
                          <a:spcPts val="0"/>
                        </a:spcBef>
                        <a:spcAft>
                          <a:spcPts val="0"/>
                        </a:spcAft>
                        <a:buNone/>
                      </a:pPr>
                      <a:r>
                        <a:rPr lang="en" b="1"/>
                        <a:t>Speedup (= H</a:t>
                      </a:r>
                      <a:r>
                        <a:rPr lang="en" b="1" baseline="-25000"/>
                        <a:t>t </a:t>
                      </a:r>
                      <a:r>
                        <a:rPr lang="en" b="1"/>
                        <a:t>/ D</a:t>
                      </a:r>
                      <a:r>
                        <a:rPr lang="en" b="1" baseline="-25000"/>
                        <a:t>t</a:t>
                      </a:r>
                      <a:r>
                        <a:rPr lang="en" b="1"/>
                        <a:t>)</a:t>
                      </a:r>
                      <a:r>
                        <a:rPr lang="en" b="1" baseline="-25000"/>
                        <a:t> </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100"/>
                        <a:t>416x416 (173,056 px)</a:t>
                      </a:r>
                      <a:endParaRPr sz="1100"/>
                    </a:p>
                  </a:txBody>
                  <a:tcPr marL="91425" marR="91425" marT="91425" marB="91425"/>
                </a:tc>
                <a:tc>
                  <a:txBody>
                    <a:bodyPr/>
                    <a:lstStyle/>
                    <a:p>
                      <a:pPr marL="0" lvl="0" indent="0" algn="ctr" rtl="0">
                        <a:spcBef>
                          <a:spcPts val="0"/>
                        </a:spcBef>
                        <a:spcAft>
                          <a:spcPts val="0"/>
                        </a:spcAft>
                        <a:buNone/>
                      </a:pPr>
                      <a:r>
                        <a:rPr lang="en" sz="1100"/>
                        <a:t>35</a:t>
                      </a:r>
                      <a:endParaRPr sz="1100"/>
                    </a:p>
                  </a:txBody>
                  <a:tcPr marL="91425" marR="91425" marT="91425" marB="91425"/>
                </a:tc>
                <a:tc>
                  <a:txBody>
                    <a:bodyPr/>
                    <a:lstStyle/>
                    <a:p>
                      <a:pPr marL="0" lvl="0" indent="0" algn="ctr" rtl="0">
                        <a:spcBef>
                          <a:spcPts val="0"/>
                        </a:spcBef>
                        <a:spcAft>
                          <a:spcPts val="0"/>
                        </a:spcAft>
                        <a:buNone/>
                      </a:pPr>
                      <a:r>
                        <a:rPr lang="en" sz="1100"/>
                        <a:t>0.465</a:t>
                      </a:r>
                      <a:endParaRPr sz="1100"/>
                    </a:p>
                  </a:txBody>
                  <a:tcPr marL="91425" marR="91425" marT="91425" marB="91425"/>
                </a:tc>
                <a:tc>
                  <a:txBody>
                    <a:bodyPr/>
                    <a:lstStyle/>
                    <a:p>
                      <a:pPr marL="0" lvl="0" indent="0" algn="ctr" rtl="0">
                        <a:spcBef>
                          <a:spcPts val="0"/>
                        </a:spcBef>
                        <a:spcAft>
                          <a:spcPts val="0"/>
                        </a:spcAft>
                        <a:buNone/>
                      </a:pPr>
                      <a:r>
                        <a:rPr lang="en" sz="1100"/>
                        <a:t>75.27</a:t>
                      </a:r>
                      <a:endParaRPr sz="1100"/>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100"/>
                        <a:t>512x512 (262,144 px)</a:t>
                      </a:r>
                      <a:endParaRPr sz="1100"/>
                    </a:p>
                  </a:txBody>
                  <a:tcPr marL="91425" marR="91425" marT="91425" marB="91425"/>
                </a:tc>
                <a:tc>
                  <a:txBody>
                    <a:bodyPr/>
                    <a:lstStyle/>
                    <a:p>
                      <a:pPr marL="0" lvl="0" indent="0" algn="ctr" rtl="0">
                        <a:spcBef>
                          <a:spcPts val="0"/>
                        </a:spcBef>
                        <a:spcAft>
                          <a:spcPts val="0"/>
                        </a:spcAft>
                        <a:buNone/>
                      </a:pPr>
                      <a:r>
                        <a:rPr lang="en" sz="1100"/>
                        <a:t>52</a:t>
                      </a:r>
                      <a:endParaRPr sz="1100"/>
                    </a:p>
                  </a:txBody>
                  <a:tcPr marL="91425" marR="91425" marT="91425" marB="91425"/>
                </a:tc>
                <a:tc>
                  <a:txBody>
                    <a:bodyPr/>
                    <a:lstStyle/>
                    <a:p>
                      <a:pPr marL="0" lvl="0" indent="0" algn="ctr" rtl="0">
                        <a:spcBef>
                          <a:spcPts val="0"/>
                        </a:spcBef>
                        <a:spcAft>
                          <a:spcPts val="0"/>
                        </a:spcAft>
                        <a:buNone/>
                      </a:pPr>
                      <a:r>
                        <a:rPr lang="en" sz="1100"/>
                        <a:t>0.638</a:t>
                      </a:r>
                      <a:endParaRPr sz="1100"/>
                    </a:p>
                  </a:txBody>
                  <a:tcPr marL="91425" marR="91425" marT="91425" marB="91425"/>
                </a:tc>
                <a:tc>
                  <a:txBody>
                    <a:bodyPr/>
                    <a:lstStyle/>
                    <a:p>
                      <a:pPr marL="0" lvl="0" indent="0" algn="ctr" rtl="0">
                        <a:spcBef>
                          <a:spcPts val="0"/>
                        </a:spcBef>
                        <a:spcAft>
                          <a:spcPts val="0"/>
                        </a:spcAft>
                        <a:buNone/>
                      </a:pPr>
                      <a:r>
                        <a:rPr lang="en" sz="1100"/>
                        <a:t>81.11</a:t>
                      </a:r>
                      <a:endParaRPr sz="1100"/>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100"/>
                        <a:t>800x450 (360,000 px)</a:t>
                      </a:r>
                      <a:endParaRPr sz="1100"/>
                    </a:p>
                  </a:txBody>
                  <a:tcPr marL="91425" marR="91425" marT="91425" marB="91425"/>
                </a:tc>
                <a:tc>
                  <a:txBody>
                    <a:bodyPr/>
                    <a:lstStyle/>
                    <a:p>
                      <a:pPr marL="0" lvl="0" indent="0" algn="ctr" rtl="0">
                        <a:spcBef>
                          <a:spcPts val="0"/>
                        </a:spcBef>
                        <a:spcAft>
                          <a:spcPts val="0"/>
                        </a:spcAft>
                        <a:buNone/>
                      </a:pPr>
                      <a:r>
                        <a:rPr lang="en" sz="1100"/>
                        <a:t>69</a:t>
                      </a:r>
                      <a:endParaRPr sz="1100"/>
                    </a:p>
                  </a:txBody>
                  <a:tcPr marL="91425" marR="91425" marT="91425" marB="91425"/>
                </a:tc>
                <a:tc>
                  <a:txBody>
                    <a:bodyPr/>
                    <a:lstStyle/>
                    <a:p>
                      <a:pPr marL="0" lvl="0" indent="0" algn="ctr" rtl="0">
                        <a:spcBef>
                          <a:spcPts val="0"/>
                        </a:spcBef>
                        <a:spcAft>
                          <a:spcPts val="0"/>
                        </a:spcAft>
                        <a:buNone/>
                      </a:pPr>
                      <a:r>
                        <a:rPr lang="en" sz="1100"/>
                        <a:t>0.85</a:t>
                      </a:r>
                      <a:endParaRPr sz="1100"/>
                    </a:p>
                  </a:txBody>
                  <a:tcPr marL="91425" marR="91425" marT="91425" marB="91425"/>
                </a:tc>
                <a:tc>
                  <a:txBody>
                    <a:bodyPr/>
                    <a:lstStyle/>
                    <a:p>
                      <a:pPr marL="0" lvl="0" indent="0" algn="ctr" rtl="0">
                        <a:spcBef>
                          <a:spcPts val="0"/>
                        </a:spcBef>
                        <a:spcAft>
                          <a:spcPts val="0"/>
                        </a:spcAft>
                        <a:buNone/>
                      </a:pPr>
                      <a:r>
                        <a:rPr lang="en" sz="1100"/>
                        <a:t>81.17</a:t>
                      </a:r>
                      <a:endParaRPr sz="1100"/>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100"/>
                        <a:t>1392x876 (1,219,392 px)</a:t>
                      </a:r>
                      <a:endParaRPr sz="1100"/>
                    </a:p>
                  </a:txBody>
                  <a:tcPr marL="91425" marR="91425" marT="91425" marB="91425"/>
                </a:tc>
                <a:tc>
                  <a:txBody>
                    <a:bodyPr/>
                    <a:lstStyle/>
                    <a:p>
                      <a:pPr marL="0" lvl="0" indent="0" algn="ctr" rtl="0">
                        <a:spcBef>
                          <a:spcPts val="0"/>
                        </a:spcBef>
                        <a:spcAft>
                          <a:spcPts val="0"/>
                        </a:spcAft>
                        <a:buNone/>
                      </a:pPr>
                      <a:r>
                        <a:rPr lang="en" sz="1100"/>
                        <a:t>250</a:t>
                      </a:r>
                      <a:endParaRPr sz="1100"/>
                    </a:p>
                  </a:txBody>
                  <a:tcPr marL="91425" marR="91425" marT="91425" marB="91425"/>
                </a:tc>
                <a:tc>
                  <a:txBody>
                    <a:bodyPr/>
                    <a:lstStyle/>
                    <a:p>
                      <a:pPr marL="0" lvl="0" indent="0" algn="ctr" rtl="0">
                        <a:spcBef>
                          <a:spcPts val="0"/>
                        </a:spcBef>
                        <a:spcAft>
                          <a:spcPts val="0"/>
                        </a:spcAft>
                        <a:buNone/>
                      </a:pPr>
                      <a:r>
                        <a:rPr lang="en" sz="1100"/>
                        <a:t>2.532</a:t>
                      </a:r>
                      <a:endParaRPr sz="1100"/>
                    </a:p>
                  </a:txBody>
                  <a:tcPr marL="91425" marR="91425" marT="91425" marB="91425"/>
                </a:tc>
                <a:tc>
                  <a:txBody>
                    <a:bodyPr/>
                    <a:lstStyle/>
                    <a:p>
                      <a:pPr marL="0" lvl="0" indent="0" algn="ctr" rtl="0">
                        <a:spcBef>
                          <a:spcPts val="0"/>
                        </a:spcBef>
                        <a:spcAft>
                          <a:spcPts val="0"/>
                        </a:spcAft>
                        <a:buNone/>
                      </a:pPr>
                      <a:r>
                        <a:rPr lang="en" sz="1100"/>
                        <a:t>98.74</a:t>
                      </a:r>
                      <a:endParaRPr sz="1100"/>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sz="1100"/>
                        <a:t>3917x4593 (17,990,781 px)</a:t>
                      </a:r>
                      <a:endParaRPr sz="1100"/>
                    </a:p>
                  </a:txBody>
                  <a:tcPr marL="91425" marR="91425" marT="91425" marB="91425"/>
                </a:tc>
                <a:tc>
                  <a:txBody>
                    <a:bodyPr/>
                    <a:lstStyle/>
                    <a:p>
                      <a:pPr marL="0" lvl="0" indent="0" algn="ctr" rtl="0">
                        <a:spcBef>
                          <a:spcPts val="0"/>
                        </a:spcBef>
                        <a:spcAft>
                          <a:spcPts val="0"/>
                        </a:spcAft>
                        <a:buNone/>
                      </a:pPr>
                      <a:r>
                        <a:rPr lang="en" sz="1100"/>
                        <a:t>3581</a:t>
                      </a:r>
                      <a:endParaRPr sz="1100"/>
                    </a:p>
                  </a:txBody>
                  <a:tcPr marL="91425" marR="91425" marT="91425" marB="91425"/>
                </a:tc>
                <a:tc>
                  <a:txBody>
                    <a:bodyPr/>
                    <a:lstStyle/>
                    <a:p>
                      <a:pPr marL="0" lvl="0" indent="0" algn="ctr" rtl="0">
                        <a:spcBef>
                          <a:spcPts val="0"/>
                        </a:spcBef>
                        <a:spcAft>
                          <a:spcPts val="0"/>
                        </a:spcAft>
                        <a:buNone/>
                      </a:pPr>
                      <a:r>
                        <a:rPr lang="en" sz="1100"/>
                        <a:t>33.09</a:t>
                      </a:r>
                      <a:endParaRPr sz="1100"/>
                    </a:p>
                  </a:txBody>
                  <a:tcPr marL="91425" marR="91425" marT="91425" marB="91425"/>
                </a:tc>
                <a:tc>
                  <a:txBody>
                    <a:bodyPr/>
                    <a:lstStyle/>
                    <a:p>
                      <a:pPr marL="0" lvl="0" indent="0" algn="ctr" rtl="0">
                        <a:spcBef>
                          <a:spcPts val="0"/>
                        </a:spcBef>
                        <a:spcAft>
                          <a:spcPts val="0"/>
                        </a:spcAft>
                        <a:buNone/>
                      </a:pPr>
                      <a:r>
                        <a:rPr lang="en" sz="1100"/>
                        <a:t>108.22</a:t>
                      </a:r>
                      <a:endParaRPr sz="110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2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with Various Images</a:t>
            </a:r>
            <a:endParaRPr/>
          </a:p>
        </p:txBody>
      </p:sp>
      <p:sp>
        <p:nvSpPr>
          <p:cNvPr id="390" name="Google Shape;390;p27"/>
          <p:cNvSpPr txBox="1">
            <a:spLocks noGrp="1"/>
          </p:cNvSpPr>
          <p:nvPr>
            <p:ph type="body" idx="1"/>
          </p:nvPr>
        </p:nvSpPr>
        <p:spPr>
          <a:xfrm>
            <a:off x="1303800" y="1764300"/>
            <a:ext cx="7030500" cy="254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Using CUDA acceleration, algorithm performs exceedingly well for all types of images.</a:t>
            </a:r>
            <a:br>
              <a:rPr lang="en"/>
            </a:br>
            <a:endParaRPr/>
          </a:p>
          <a:p>
            <a:pPr marL="457200" lvl="0" indent="-311150" algn="l" rtl="0">
              <a:spcBef>
                <a:spcPts val="0"/>
              </a:spcBef>
              <a:spcAft>
                <a:spcPts val="0"/>
              </a:spcAft>
              <a:buSzPts val="1300"/>
              <a:buChar char="●"/>
            </a:pPr>
            <a:r>
              <a:rPr lang="en"/>
              <a:t>Results computed with various different images of different sizes: 250x250 to 4K images.</a:t>
            </a:r>
            <a:br>
              <a:rPr lang="en"/>
            </a:br>
            <a:endParaRPr/>
          </a:p>
          <a:p>
            <a:pPr marL="457200" lvl="0" indent="-311150" algn="l" rtl="0">
              <a:spcBef>
                <a:spcPts val="0"/>
              </a:spcBef>
              <a:spcAft>
                <a:spcPts val="0"/>
              </a:spcAft>
              <a:buSzPts val="1300"/>
              <a:buChar char="●"/>
            </a:pPr>
            <a:r>
              <a:rPr lang="en"/>
              <a:t>The system scales appropriately well for all, showcasing equivalent speedup of ~ 75x - 110x for different images.</a:t>
            </a:r>
            <a:br>
              <a:rPr lang="en"/>
            </a:br>
            <a:endParaRPr/>
          </a:p>
          <a:p>
            <a:pPr marL="457200" lvl="0" indent="-311150" algn="l" rtl="0">
              <a:spcBef>
                <a:spcPts val="0"/>
              </a:spcBef>
              <a:spcAft>
                <a:spcPts val="0"/>
              </a:spcAft>
              <a:buSzPts val="1300"/>
              <a:buChar char="●"/>
            </a:pPr>
            <a:r>
              <a:rPr lang="en"/>
              <a:t>In the following examples, no hyper-parameters of the Edge Detection algorithm were changed.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Small-sized Image</a:t>
            </a:r>
            <a:endParaRPr/>
          </a:p>
        </p:txBody>
      </p:sp>
      <p:sp>
        <p:nvSpPr>
          <p:cNvPr id="396" name="Google Shape;396;p28"/>
          <p:cNvSpPr txBox="1"/>
          <p:nvPr/>
        </p:nvSpPr>
        <p:spPr>
          <a:xfrm>
            <a:off x="268750" y="2249725"/>
            <a:ext cx="1988100" cy="69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Image size - 416x416 = 173,056 pixels</a:t>
            </a:r>
            <a:endParaRPr>
              <a:latin typeface="Nunito"/>
              <a:ea typeface="Nunito"/>
              <a:cs typeface="Nunito"/>
              <a:sym typeface="Nunito"/>
            </a:endParaRPr>
          </a:p>
        </p:txBody>
      </p:sp>
      <p:pic>
        <p:nvPicPr>
          <p:cNvPr id="397" name="Google Shape;397;p28"/>
          <p:cNvPicPr preferRelativeResize="0"/>
          <p:nvPr/>
        </p:nvPicPr>
        <p:blipFill>
          <a:blip r:embed="rId3">
            <a:alphaModFix/>
          </a:blip>
          <a:stretch>
            <a:fillRect/>
          </a:stretch>
        </p:blipFill>
        <p:spPr>
          <a:xfrm>
            <a:off x="2382199" y="1311950"/>
            <a:ext cx="3272121" cy="3793275"/>
          </a:xfrm>
          <a:prstGeom prst="rect">
            <a:avLst/>
          </a:prstGeom>
          <a:noFill/>
          <a:ln w="9525" cap="flat" cmpd="sng">
            <a:solidFill>
              <a:schemeClr val="dk2"/>
            </a:solidFill>
            <a:prstDash val="solid"/>
            <a:round/>
            <a:headEnd type="none" w="sm" len="sm"/>
            <a:tailEnd type="none" w="sm" len="sm"/>
          </a:ln>
        </p:spPr>
      </p:pic>
      <p:pic>
        <p:nvPicPr>
          <p:cNvPr id="398" name="Google Shape;398;p28"/>
          <p:cNvPicPr preferRelativeResize="0"/>
          <p:nvPr/>
        </p:nvPicPr>
        <p:blipFill>
          <a:blip r:embed="rId4">
            <a:alphaModFix/>
          </a:blip>
          <a:stretch>
            <a:fillRect/>
          </a:stretch>
        </p:blipFill>
        <p:spPr>
          <a:xfrm>
            <a:off x="5833928" y="1311950"/>
            <a:ext cx="3272121" cy="3793275"/>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Medium-sized Image</a:t>
            </a:r>
            <a:endParaRPr/>
          </a:p>
        </p:txBody>
      </p:sp>
      <p:sp>
        <p:nvSpPr>
          <p:cNvPr id="404" name="Google Shape;404;p29"/>
          <p:cNvSpPr txBox="1"/>
          <p:nvPr/>
        </p:nvSpPr>
        <p:spPr>
          <a:xfrm>
            <a:off x="1397225" y="1235750"/>
            <a:ext cx="65043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Image size - 800x450 = 360,000 pixels</a:t>
            </a:r>
            <a:endParaRPr>
              <a:latin typeface="Nunito"/>
              <a:ea typeface="Nunito"/>
              <a:cs typeface="Nunito"/>
              <a:sym typeface="Nunito"/>
            </a:endParaRPr>
          </a:p>
        </p:txBody>
      </p:sp>
      <p:pic>
        <p:nvPicPr>
          <p:cNvPr id="405" name="Google Shape;405;p29"/>
          <p:cNvPicPr preferRelativeResize="0"/>
          <p:nvPr/>
        </p:nvPicPr>
        <p:blipFill>
          <a:blip r:embed="rId3">
            <a:alphaModFix/>
          </a:blip>
          <a:stretch>
            <a:fillRect/>
          </a:stretch>
        </p:blipFill>
        <p:spPr>
          <a:xfrm>
            <a:off x="478275" y="2256550"/>
            <a:ext cx="4201324" cy="2363250"/>
          </a:xfrm>
          <a:prstGeom prst="rect">
            <a:avLst/>
          </a:prstGeom>
          <a:noFill/>
          <a:ln w="9525" cap="flat" cmpd="sng">
            <a:solidFill>
              <a:schemeClr val="dk2"/>
            </a:solidFill>
            <a:prstDash val="solid"/>
            <a:round/>
            <a:headEnd type="none" w="sm" len="sm"/>
            <a:tailEnd type="none" w="sm" len="sm"/>
          </a:ln>
        </p:spPr>
      </p:pic>
      <p:pic>
        <p:nvPicPr>
          <p:cNvPr id="406" name="Google Shape;406;p29"/>
          <p:cNvPicPr preferRelativeResize="0"/>
          <p:nvPr/>
        </p:nvPicPr>
        <p:blipFill>
          <a:blip r:embed="rId4">
            <a:alphaModFix/>
          </a:blip>
          <a:stretch>
            <a:fillRect/>
          </a:stretch>
        </p:blipFill>
        <p:spPr>
          <a:xfrm>
            <a:off x="4806100" y="2256556"/>
            <a:ext cx="4201324" cy="2363244"/>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Large-sized Image</a:t>
            </a:r>
            <a:endParaRPr/>
          </a:p>
        </p:txBody>
      </p:sp>
      <p:sp>
        <p:nvSpPr>
          <p:cNvPr id="412" name="Google Shape;412;p30"/>
          <p:cNvSpPr txBox="1"/>
          <p:nvPr/>
        </p:nvSpPr>
        <p:spPr>
          <a:xfrm>
            <a:off x="1397225" y="1235750"/>
            <a:ext cx="65043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Image size - 1,392x876 = 1,219,392 pixels</a:t>
            </a:r>
            <a:endParaRPr>
              <a:latin typeface="Nunito"/>
              <a:ea typeface="Nunito"/>
              <a:cs typeface="Nunito"/>
              <a:sym typeface="Nunito"/>
            </a:endParaRPr>
          </a:p>
        </p:txBody>
      </p:sp>
      <p:pic>
        <p:nvPicPr>
          <p:cNvPr id="413" name="Google Shape;413;p30"/>
          <p:cNvPicPr preferRelativeResize="0"/>
          <p:nvPr/>
        </p:nvPicPr>
        <p:blipFill>
          <a:blip r:embed="rId3">
            <a:alphaModFix/>
          </a:blip>
          <a:stretch>
            <a:fillRect/>
          </a:stretch>
        </p:blipFill>
        <p:spPr>
          <a:xfrm>
            <a:off x="4704527" y="1758450"/>
            <a:ext cx="4282297" cy="3188800"/>
          </a:xfrm>
          <a:prstGeom prst="rect">
            <a:avLst/>
          </a:prstGeom>
          <a:noFill/>
          <a:ln w="9525" cap="flat" cmpd="sng">
            <a:solidFill>
              <a:schemeClr val="dk2"/>
            </a:solidFill>
            <a:prstDash val="solid"/>
            <a:round/>
            <a:headEnd type="none" w="sm" len="sm"/>
            <a:tailEnd type="none" w="sm" len="sm"/>
          </a:ln>
        </p:spPr>
      </p:pic>
      <p:pic>
        <p:nvPicPr>
          <p:cNvPr id="414" name="Google Shape;414;p30"/>
          <p:cNvPicPr preferRelativeResize="0"/>
          <p:nvPr/>
        </p:nvPicPr>
        <p:blipFill>
          <a:blip r:embed="rId4">
            <a:alphaModFix/>
          </a:blip>
          <a:stretch>
            <a:fillRect/>
          </a:stretch>
        </p:blipFill>
        <p:spPr>
          <a:xfrm>
            <a:off x="302924" y="1758450"/>
            <a:ext cx="4282290" cy="3188791"/>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Very Large-sized Image</a:t>
            </a:r>
            <a:endParaRPr/>
          </a:p>
        </p:txBody>
      </p:sp>
      <p:sp>
        <p:nvSpPr>
          <p:cNvPr id="420" name="Google Shape;420;p31"/>
          <p:cNvSpPr txBox="1"/>
          <p:nvPr/>
        </p:nvSpPr>
        <p:spPr>
          <a:xfrm>
            <a:off x="454475" y="2671725"/>
            <a:ext cx="1978800" cy="9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Image size-</a:t>
            </a:r>
            <a:endParaRPr>
              <a:latin typeface="Nunito"/>
              <a:ea typeface="Nunito"/>
              <a:cs typeface="Nunito"/>
              <a:sym typeface="Nunito"/>
            </a:endParaRPr>
          </a:p>
          <a:p>
            <a:pPr marL="0" lvl="0" indent="0" algn="l" rtl="0">
              <a:spcBef>
                <a:spcPts val="0"/>
              </a:spcBef>
              <a:spcAft>
                <a:spcPts val="0"/>
              </a:spcAft>
              <a:buNone/>
            </a:pPr>
            <a:r>
              <a:rPr lang="en">
                <a:latin typeface="Nunito"/>
                <a:ea typeface="Nunito"/>
                <a:cs typeface="Nunito"/>
                <a:sym typeface="Nunito"/>
              </a:rPr>
              <a:t>3917x4593= 17,990,781 px</a:t>
            </a:r>
            <a:endParaRPr>
              <a:latin typeface="Nunito"/>
              <a:ea typeface="Nunito"/>
              <a:cs typeface="Nunito"/>
              <a:sym typeface="Nunito"/>
            </a:endParaRPr>
          </a:p>
        </p:txBody>
      </p:sp>
      <p:pic>
        <p:nvPicPr>
          <p:cNvPr id="421" name="Google Shape;421;p31"/>
          <p:cNvPicPr preferRelativeResize="0"/>
          <p:nvPr/>
        </p:nvPicPr>
        <p:blipFill>
          <a:blip r:embed="rId3">
            <a:alphaModFix/>
          </a:blip>
          <a:stretch>
            <a:fillRect/>
          </a:stretch>
        </p:blipFill>
        <p:spPr>
          <a:xfrm>
            <a:off x="2600000" y="1281225"/>
            <a:ext cx="3023993" cy="3720296"/>
          </a:xfrm>
          <a:prstGeom prst="rect">
            <a:avLst/>
          </a:prstGeom>
          <a:noFill/>
          <a:ln w="9525" cap="flat" cmpd="sng">
            <a:solidFill>
              <a:schemeClr val="dk2"/>
            </a:solidFill>
            <a:prstDash val="solid"/>
            <a:round/>
            <a:headEnd type="none" w="sm" len="sm"/>
            <a:tailEnd type="none" w="sm" len="sm"/>
          </a:ln>
        </p:spPr>
      </p:pic>
      <p:pic>
        <p:nvPicPr>
          <p:cNvPr id="422" name="Google Shape;422;p31"/>
          <p:cNvPicPr preferRelativeResize="0"/>
          <p:nvPr/>
        </p:nvPicPr>
        <p:blipFill>
          <a:blip r:embed="rId4">
            <a:alphaModFix/>
          </a:blip>
          <a:stretch>
            <a:fillRect/>
          </a:stretch>
        </p:blipFill>
        <p:spPr>
          <a:xfrm>
            <a:off x="5790736" y="1281225"/>
            <a:ext cx="3023993" cy="3720296"/>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a:t>
            </a:r>
            <a:endParaRPr/>
          </a:p>
        </p:txBody>
      </p:sp>
      <p:sp>
        <p:nvSpPr>
          <p:cNvPr id="284" name="Google Shape;284;p14"/>
          <p:cNvSpPr txBox="1">
            <a:spLocks noGrp="1"/>
          </p:cNvSpPr>
          <p:nvPr>
            <p:ph type="body" idx="1"/>
          </p:nvPr>
        </p:nvSpPr>
        <p:spPr>
          <a:xfrm>
            <a:off x="311700" y="1597875"/>
            <a:ext cx="8520600" cy="3411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What is Edge Detection? Why is it needed?</a:t>
            </a:r>
            <a:br>
              <a:rPr lang="en"/>
            </a:br>
            <a:endParaRPr/>
          </a:p>
          <a:p>
            <a:pPr marL="457200" lvl="0" indent="-311150" algn="l" rtl="0">
              <a:spcBef>
                <a:spcPts val="0"/>
              </a:spcBef>
              <a:spcAft>
                <a:spcPts val="0"/>
              </a:spcAft>
              <a:buSzPts val="1300"/>
              <a:buChar char="●"/>
            </a:pPr>
            <a:r>
              <a:rPr lang="en"/>
              <a:t>Why CUDA acceleration?</a:t>
            </a:r>
            <a:br>
              <a:rPr lang="en"/>
            </a:br>
            <a:endParaRPr/>
          </a:p>
          <a:p>
            <a:pPr marL="457200" lvl="0" indent="-311150" algn="l" rtl="0">
              <a:spcBef>
                <a:spcPts val="0"/>
              </a:spcBef>
              <a:spcAft>
                <a:spcPts val="0"/>
              </a:spcAft>
              <a:buSzPts val="1300"/>
              <a:buChar char="●"/>
            </a:pPr>
            <a:r>
              <a:rPr lang="en"/>
              <a:t>Canny Edge Detection - An Introduction</a:t>
            </a:r>
            <a:endParaRPr/>
          </a:p>
          <a:p>
            <a:pPr marL="914400" lvl="1" indent="-298450" algn="l" rtl="0">
              <a:spcBef>
                <a:spcPts val="0"/>
              </a:spcBef>
              <a:spcAft>
                <a:spcPts val="0"/>
              </a:spcAft>
              <a:buSzPts val="1100"/>
              <a:buChar char="○"/>
            </a:pPr>
            <a:r>
              <a:rPr lang="en"/>
              <a:t>Gaussian Smoothening</a:t>
            </a:r>
            <a:endParaRPr/>
          </a:p>
          <a:p>
            <a:pPr marL="914400" lvl="1" indent="-298450" algn="l" rtl="0">
              <a:spcBef>
                <a:spcPts val="0"/>
              </a:spcBef>
              <a:spcAft>
                <a:spcPts val="0"/>
              </a:spcAft>
              <a:buSzPts val="1100"/>
              <a:buChar char="○"/>
            </a:pPr>
            <a:r>
              <a:rPr lang="en"/>
              <a:t>Image gradient computation</a:t>
            </a:r>
            <a:endParaRPr/>
          </a:p>
          <a:p>
            <a:pPr marL="914400" lvl="1" indent="-298450" algn="l" rtl="0">
              <a:spcBef>
                <a:spcPts val="0"/>
              </a:spcBef>
              <a:spcAft>
                <a:spcPts val="0"/>
              </a:spcAft>
              <a:buSzPts val="1100"/>
              <a:buChar char="○"/>
            </a:pPr>
            <a:r>
              <a:rPr lang="en"/>
              <a:t>Non-max suppression</a:t>
            </a:r>
            <a:endParaRPr/>
          </a:p>
          <a:p>
            <a:pPr marL="914400" lvl="1" indent="-298450" algn="l" rtl="0">
              <a:spcBef>
                <a:spcPts val="0"/>
              </a:spcBef>
              <a:spcAft>
                <a:spcPts val="0"/>
              </a:spcAft>
              <a:buSzPts val="1100"/>
              <a:buChar char="○"/>
            </a:pPr>
            <a:r>
              <a:rPr lang="en"/>
              <a:t>Hysteresis thresholding</a:t>
            </a:r>
            <a:endParaRPr/>
          </a:p>
          <a:p>
            <a:pPr marL="914400" lvl="1" indent="-298450" algn="l" rtl="0">
              <a:spcBef>
                <a:spcPts val="0"/>
              </a:spcBef>
              <a:spcAft>
                <a:spcPts val="0"/>
              </a:spcAft>
              <a:buSzPts val="1100"/>
              <a:buChar char="○"/>
            </a:pPr>
            <a:r>
              <a:rPr lang="en"/>
              <a:t>Adaptive Threshold Calculations (and why?)</a:t>
            </a:r>
            <a:br>
              <a:rPr lang="en"/>
            </a:br>
            <a:endParaRPr/>
          </a:p>
          <a:p>
            <a:pPr marL="457200" lvl="0" indent="-311150" algn="l" rtl="0">
              <a:spcBef>
                <a:spcPts val="0"/>
              </a:spcBef>
              <a:spcAft>
                <a:spcPts val="0"/>
              </a:spcAft>
              <a:buSzPts val="1300"/>
              <a:buChar char="●"/>
            </a:pPr>
            <a:r>
              <a:rPr lang="en"/>
              <a:t>Results - CPU vs GPU</a:t>
            </a:r>
            <a:br>
              <a:rPr lang="en"/>
            </a:br>
            <a:endParaRPr/>
          </a:p>
          <a:p>
            <a:pPr marL="457200" lvl="0" indent="-311150" algn="l" rtl="0">
              <a:spcBef>
                <a:spcPts val="0"/>
              </a:spcBef>
              <a:spcAft>
                <a:spcPts val="0"/>
              </a:spcAft>
              <a:buSzPts val="1300"/>
              <a:buChar char="●"/>
            </a:pPr>
            <a:r>
              <a:rPr lang="en"/>
              <a:t>Future Work</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Work</a:t>
            </a:r>
            <a:endParaRPr/>
          </a:p>
        </p:txBody>
      </p:sp>
      <p:sp>
        <p:nvSpPr>
          <p:cNvPr id="428" name="Google Shape;428;p3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Could apply more varieties of adaptive thresholding for better edge detection.</a:t>
            </a:r>
            <a:endParaRPr/>
          </a:p>
          <a:p>
            <a:pPr marL="914400" lvl="1" indent="-298450" algn="l" rtl="0">
              <a:spcBef>
                <a:spcPts val="0"/>
              </a:spcBef>
              <a:spcAft>
                <a:spcPts val="0"/>
              </a:spcAft>
              <a:buSzPts val="1100"/>
              <a:buChar char="○"/>
            </a:pPr>
            <a:r>
              <a:rPr lang="en"/>
              <a:t>learnable thresholds exist which go hand in hand with ML  based methods</a:t>
            </a:r>
            <a:br>
              <a:rPr lang="en"/>
            </a:br>
            <a:endParaRPr/>
          </a:p>
          <a:p>
            <a:pPr marL="457200" lvl="0" indent="-311150" algn="l" rtl="0">
              <a:spcBef>
                <a:spcPts val="0"/>
              </a:spcBef>
              <a:spcAft>
                <a:spcPts val="0"/>
              </a:spcAft>
              <a:buSzPts val="1300"/>
              <a:buChar char="●"/>
            </a:pPr>
            <a:r>
              <a:rPr lang="en"/>
              <a:t>Using texture memory to speedup convolution calculations.</a:t>
            </a:r>
            <a:endParaRPr/>
          </a:p>
          <a:p>
            <a:pPr marL="914400" lvl="1" indent="-298450" algn="l" rtl="0">
              <a:spcBef>
                <a:spcPts val="0"/>
              </a:spcBef>
              <a:spcAft>
                <a:spcPts val="0"/>
              </a:spcAft>
              <a:buSzPts val="1100"/>
              <a:buChar char="○"/>
            </a:pPr>
            <a:r>
              <a:rPr lang="en"/>
              <a:t>But might require to consider only fixed size kernels</a:t>
            </a:r>
            <a:br>
              <a:rPr lang="en"/>
            </a:br>
            <a:endParaRPr/>
          </a:p>
          <a:p>
            <a:pPr marL="457200" lvl="0" indent="-311150" algn="l" rtl="0">
              <a:spcBef>
                <a:spcPts val="0"/>
              </a:spcBef>
              <a:spcAft>
                <a:spcPts val="0"/>
              </a:spcAft>
              <a:buSzPts val="1300"/>
              <a:buChar char="●"/>
            </a:pPr>
            <a:r>
              <a:rPr lang="en"/>
              <a:t>Incorporation of DNN techniques for more dynamic edge detection algorithms</a:t>
            </a:r>
            <a:endParaRPr/>
          </a:p>
          <a:p>
            <a:pPr marL="914400" lvl="1" indent="-298450" algn="l" rtl="0">
              <a:spcBef>
                <a:spcPts val="0"/>
              </a:spcBef>
              <a:spcAft>
                <a:spcPts val="0"/>
              </a:spcAft>
              <a:buSzPts val="1100"/>
              <a:buChar char="○"/>
            </a:pPr>
            <a:r>
              <a:rPr lang="en"/>
              <a:t>Deep learning techniques have shown to perform better nowadays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Motivation - Edge Detection</a:t>
            </a:r>
            <a:endParaRPr/>
          </a:p>
        </p:txBody>
      </p:sp>
      <p:sp>
        <p:nvSpPr>
          <p:cNvPr id="290" name="Google Shape;290;p15"/>
          <p:cNvSpPr txBox="1">
            <a:spLocks noGrp="1"/>
          </p:cNvSpPr>
          <p:nvPr>
            <p:ph type="body" idx="1"/>
          </p:nvPr>
        </p:nvSpPr>
        <p:spPr>
          <a:xfrm>
            <a:off x="1280875" y="1480125"/>
            <a:ext cx="6763200" cy="254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Provides a means of extracting edges or points of changing pixel intensity.</a:t>
            </a:r>
            <a:br>
              <a:rPr lang="en"/>
            </a:br>
            <a:endParaRPr/>
          </a:p>
          <a:p>
            <a:pPr marL="457200" lvl="0" indent="-311150" algn="l" rtl="0">
              <a:spcBef>
                <a:spcPts val="0"/>
              </a:spcBef>
              <a:spcAft>
                <a:spcPts val="0"/>
              </a:spcAft>
              <a:buSzPts val="1300"/>
              <a:buChar char="●"/>
            </a:pPr>
            <a:r>
              <a:rPr lang="en"/>
              <a:t>One of the key image processing techniques.</a:t>
            </a:r>
            <a:br>
              <a:rPr lang="en"/>
            </a:br>
            <a:endParaRPr/>
          </a:p>
          <a:p>
            <a:pPr marL="457200" lvl="0" indent="-311150" algn="l" rtl="0">
              <a:spcBef>
                <a:spcPts val="0"/>
              </a:spcBef>
              <a:spcAft>
                <a:spcPts val="0"/>
              </a:spcAft>
              <a:buSzPts val="1300"/>
              <a:buChar char="●"/>
            </a:pPr>
            <a:r>
              <a:rPr lang="en"/>
              <a:t>Finds use in pre-processing steps of various image processing applications such as feature detection, object detection, image segmentation, etc.</a:t>
            </a:r>
            <a:br>
              <a:rPr lang="en"/>
            </a:br>
            <a:endParaRPr/>
          </a:p>
          <a:p>
            <a:pPr marL="457200" lvl="0" indent="-311150" algn="l" rtl="0">
              <a:spcBef>
                <a:spcPts val="0"/>
              </a:spcBef>
              <a:spcAft>
                <a:spcPts val="0"/>
              </a:spcAft>
              <a:buSzPts val="1300"/>
              <a:buChar char="●"/>
            </a:pPr>
            <a:r>
              <a:rPr lang="en"/>
              <a:t>Even useful in deep CNNs where edge detection is used for extracting edge related features in lower layers.</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CUDA Acceleration in Edge Detection</a:t>
            </a:r>
            <a:endParaRPr/>
          </a:p>
        </p:txBody>
      </p:sp>
      <p:sp>
        <p:nvSpPr>
          <p:cNvPr id="296" name="Google Shape;296;p16"/>
          <p:cNvSpPr txBox="1">
            <a:spLocks noGrp="1"/>
          </p:cNvSpPr>
          <p:nvPr>
            <p:ph type="body" idx="1"/>
          </p:nvPr>
        </p:nvSpPr>
        <p:spPr>
          <a:xfrm>
            <a:off x="1303800" y="1508775"/>
            <a:ext cx="6447900" cy="32694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CUDA provides a means to effortlessly perform parallel image transformation.</a:t>
            </a:r>
            <a:br>
              <a:rPr lang="en"/>
            </a:br>
            <a:endParaRPr/>
          </a:p>
          <a:p>
            <a:pPr marL="457200" lvl="0" indent="-311150" algn="l" rtl="0">
              <a:spcBef>
                <a:spcPts val="0"/>
              </a:spcBef>
              <a:spcAft>
                <a:spcPts val="0"/>
              </a:spcAft>
              <a:buSzPts val="1300"/>
              <a:buChar char="●"/>
            </a:pPr>
            <a:r>
              <a:rPr lang="en"/>
              <a:t>Each thread can be programmed to work parallely on a pixel point.</a:t>
            </a:r>
            <a:br>
              <a:rPr lang="en"/>
            </a:br>
            <a:endParaRPr/>
          </a:p>
          <a:p>
            <a:pPr marL="457200" lvl="0" indent="-311150" algn="l" rtl="0">
              <a:spcBef>
                <a:spcPts val="0"/>
              </a:spcBef>
              <a:spcAft>
                <a:spcPts val="0"/>
              </a:spcAft>
              <a:buSzPts val="1300"/>
              <a:buChar char="●"/>
            </a:pPr>
            <a:r>
              <a:rPr lang="en"/>
              <a:t>Transformations such as filtering, convolutions, thresholding, etc usually follow an underlying pattern in pixels, and so each pixel’s transformation can thus be mapped, programmed and addressed easily using its thread numbers.</a:t>
            </a:r>
            <a:br>
              <a:rPr lang="en"/>
            </a:br>
            <a:endParaRPr/>
          </a:p>
          <a:p>
            <a:pPr marL="457200" lvl="0" indent="-311150" algn="l" rtl="0">
              <a:spcBef>
                <a:spcPts val="0"/>
              </a:spcBef>
              <a:spcAft>
                <a:spcPts val="0"/>
              </a:spcAft>
              <a:buSzPts val="1300"/>
              <a:buChar char="●"/>
            </a:pPr>
            <a:r>
              <a:rPr lang="en"/>
              <a:t>Locality of thread variables further helps in storing and quicky utilising pixel features such as intensity, gradient, etc.</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Canny Edge Detector</a:t>
            </a:r>
            <a:endParaRPr/>
          </a:p>
        </p:txBody>
      </p:sp>
      <p:sp>
        <p:nvSpPr>
          <p:cNvPr id="302" name="Google Shape;302;p17"/>
          <p:cNvSpPr txBox="1">
            <a:spLocks noGrp="1"/>
          </p:cNvSpPr>
          <p:nvPr>
            <p:ph type="body" idx="1"/>
          </p:nvPr>
        </p:nvSpPr>
        <p:spPr>
          <a:xfrm>
            <a:off x="1303800" y="1548900"/>
            <a:ext cx="7030500" cy="3212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One of the most famous edge detection algorithms, proposed by John Canny in 1986.</a:t>
            </a:r>
            <a:br>
              <a:rPr lang="en"/>
            </a:br>
            <a:endParaRPr/>
          </a:p>
          <a:p>
            <a:pPr marL="457200" lvl="0" indent="-311150" algn="l" rtl="0">
              <a:spcBef>
                <a:spcPts val="0"/>
              </a:spcBef>
              <a:spcAft>
                <a:spcPts val="0"/>
              </a:spcAft>
              <a:buSzPts val="1300"/>
              <a:buChar char="●"/>
            </a:pPr>
            <a:r>
              <a:rPr lang="en"/>
              <a:t>Stands out as one of the simplest and most effective algorithms before DNNs took over advanced image edge detection in recent years.</a:t>
            </a:r>
            <a:br>
              <a:rPr lang="en"/>
            </a:br>
            <a:endParaRPr/>
          </a:p>
          <a:p>
            <a:pPr marL="457200" lvl="0" indent="-311150" algn="l" rtl="0">
              <a:spcBef>
                <a:spcPts val="0"/>
              </a:spcBef>
              <a:spcAft>
                <a:spcPts val="0"/>
              </a:spcAft>
              <a:buSzPts val="1300"/>
              <a:buChar char="●"/>
            </a:pPr>
            <a:r>
              <a:rPr lang="en"/>
              <a:t>Consists of the following basic image transformation steps:</a:t>
            </a:r>
            <a:endParaRPr/>
          </a:p>
          <a:p>
            <a:pPr marL="914400" lvl="1" indent="-298450" algn="l" rtl="0">
              <a:spcBef>
                <a:spcPts val="0"/>
              </a:spcBef>
              <a:spcAft>
                <a:spcPts val="0"/>
              </a:spcAft>
              <a:buSzPts val="1100"/>
              <a:buChar char="○"/>
            </a:pPr>
            <a:r>
              <a:rPr lang="en" b="1"/>
              <a:t>Grayscale Conversion</a:t>
            </a:r>
            <a:r>
              <a:rPr lang="en"/>
              <a:t>: Convert RGB Image - 8-bit Grayscale</a:t>
            </a:r>
            <a:endParaRPr/>
          </a:p>
          <a:p>
            <a:pPr marL="914400" lvl="1" indent="-298450" algn="l" rtl="0">
              <a:spcBef>
                <a:spcPts val="0"/>
              </a:spcBef>
              <a:spcAft>
                <a:spcPts val="0"/>
              </a:spcAft>
              <a:buSzPts val="1100"/>
              <a:buChar char="○"/>
            </a:pPr>
            <a:r>
              <a:rPr lang="en" b="1"/>
              <a:t>Gaussian Smoothening</a:t>
            </a:r>
            <a:r>
              <a:rPr lang="en"/>
              <a:t>: Gaussian Filtering to reduce noise and smoothen its texture.</a:t>
            </a:r>
            <a:endParaRPr/>
          </a:p>
          <a:p>
            <a:pPr marL="914400" lvl="1" indent="-298450" algn="l" rtl="0">
              <a:spcBef>
                <a:spcPts val="0"/>
              </a:spcBef>
              <a:spcAft>
                <a:spcPts val="0"/>
              </a:spcAft>
              <a:buSzPts val="1100"/>
              <a:buChar char="○"/>
            </a:pPr>
            <a:r>
              <a:rPr lang="en" b="1"/>
              <a:t>Gradient Computation</a:t>
            </a:r>
            <a:r>
              <a:rPr lang="en"/>
              <a:t>: Calculate the intensity gradients along X and Y direction in the image.</a:t>
            </a:r>
            <a:endParaRPr/>
          </a:p>
          <a:p>
            <a:pPr marL="914400" lvl="1" indent="-298450" algn="l" rtl="0">
              <a:spcBef>
                <a:spcPts val="0"/>
              </a:spcBef>
              <a:spcAft>
                <a:spcPts val="0"/>
              </a:spcAft>
              <a:buSzPts val="1100"/>
              <a:buChar char="○"/>
            </a:pPr>
            <a:r>
              <a:rPr lang="en" b="1"/>
              <a:t>Non-Maximum Suppression</a:t>
            </a:r>
            <a:r>
              <a:rPr lang="en"/>
              <a:t>: Find the sharpest edge values and remove redundant gradient values obtained in the previous step.</a:t>
            </a:r>
            <a:endParaRPr/>
          </a:p>
          <a:p>
            <a:pPr marL="914400" lvl="1" indent="-298450" algn="l" rtl="0">
              <a:spcBef>
                <a:spcPts val="0"/>
              </a:spcBef>
              <a:spcAft>
                <a:spcPts val="0"/>
              </a:spcAft>
              <a:buSzPts val="1100"/>
              <a:buChar char="○"/>
            </a:pPr>
            <a:r>
              <a:rPr lang="en" b="1"/>
              <a:t>Hysteresis Thresholding</a:t>
            </a:r>
            <a:r>
              <a:rPr lang="en"/>
              <a:t>: Remove weak edges further from the strong edges obtained after non-maximum suppression.</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Gaussian Smoothening</a:t>
            </a:r>
            <a:endParaRPr/>
          </a:p>
        </p:txBody>
      </p:sp>
      <p:sp>
        <p:nvSpPr>
          <p:cNvPr id="308" name="Google Shape;308;p18"/>
          <p:cNvSpPr txBox="1">
            <a:spLocks noGrp="1"/>
          </p:cNvSpPr>
          <p:nvPr>
            <p:ph type="body" idx="1"/>
          </p:nvPr>
        </p:nvSpPr>
        <p:spPr>
          <a:xfrm>
            <a:off x="1303800" y="1456300"/>
            <a:ext cx="4137600" cy="3456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Perform convolutional filtering using the Gaussian Kernel of variable size (size can be 3, 5, 7…).</a:t>
            </a:r>
            <a:br>
              <a:rPr lang="en" sz="1400"/>
            </a:br>
            <a:endParaRPr sz="1400"/>
          </a:p>
          <a:p>
            <a:pPr marL="457200" lvl="0" indent="-317500" algn="l" rtl="0">
              <a:spcBef>
                <a:spcPts val="0"/>
              </a:spcBef>
              <a:spcAft>
                <a:spcPts val="0"/>
              </a:spcAft>
              <a:buSzPts val="1400"/>
              <a:buChar char="●"/>
            </a:pPr>
            <a:r>
              <a:rPr lang="en" sz="1400"/>
              <a:t>Results in a smooth and blurred image.</a:t>
            </a:r>
            <a:br>
              <a:rPr lang="en" sz="1400"/>
            </a:br>
            <a:endParaRPr sz="1400"/>
          </a:p>
          <a:p>
            <a:pPr marL="457200" lvl="0" indent="-317500" algn="l" rtl="0">
              <a:spcBef>
                <a:spcPts val="0"/>
              </a:spcBef>
              <a:spcAft>
                <a:spcPts val="0"/>
              </a:spcAft>
              <a:buSzPts val="1400"/>
              <a:buChar char="●"/>
            </a:pPr>
            <a:r>
              <a:rPr lang="en" sz="1400"/>
              <a:t>Removes unnecessary features of noise.</a:t>
            </a:r>
            <a:br>
              <a:rPr lang="en" sz="1400"/>
            </a:br>
            <a:endParaRPr sz="1400"/>
          </a:p>
          <a:p>
            <a:pPr marL="457200" lvl="0" indent="-317500" algn="l" rtl="0">
              <a:spcBef>
                <a:spcPts val="0"/>
              </a:spcBef>
              <a:spcAft>
                <a:spcPts val="0"/>
              </a:spcAft>
              <a:buSzPts val="1400"/>
              <a:buChar char="●"/>
            </a:pPr>
            <a:r>
              <a:rPr lang="en" sz="1400"/>
              <a:t>Helps in correct extraction of gradients in the following processes.</a:t>
            </a:r>
            <a:br>
              <a:rPr lang="en" sz="1400"/>
            </a:br>
            <a:endParaRPr sz="1400"/>
          </a:p>
          <a:p>
            <a:pPr marL="457200" lvl="0" indent="-317500" algn="l" rtl="0">
              <a:spcBef>
                <a:spcPts val="0"/>
              </a:spcBef>
              <a:spcAft>
                <a:spcPts val="0"/>
              </a:spcAft>
              <a:buSzPts val="1400"/>
              <a:buChar char="●"/>
            </a:pPr>
            <a:r>
              <a:rPr lang="en" sz="1400"/>
              <a:t>Shared Memory is used for Convolution implementation</a:t>
            </a:r>
            <a:endParaRPr sz="1400"/>
          </a:p>
        </p:txBody>
      </p:sp>
      <p:pic>
        <p:nvPicPr>
          <p:cNvPr id="309" name="Google Shape;309;p18"/>
          <p:cNvPicPr preferRelativeResize="0"/>
          <p:nvPr/>
        </p:nvPicPr>
        <p:blipFill>
          <a:blip r:embed="rId3">
            <a:alphaModFix/>
          </a:blip>
          <a:stretch>
            <a:fillRect/>
          </a:stretch>
        </p:blipFill>
        <p:spPr>
          <a:xfrm>
            <a:off x="6778325" y="651425"/>
            <a:ext cx="1886200" cy="1886200"/>
          </a:xfrm>
          <a:prstGeom prst="rect">
            <a:avLst/>
          </a:prstGeom>
          <a:noFill/>
          <a:ln>
            <a:noFill/>
          </a:ln>
        </p:spPr>
      </p:pic>
      <p:pic>
        <p:nvPicPr>
          <p:cNvPr id="310" name="Google Shape;310;p18"/>
          <p:cNvPicPr preferRelativeResize="0"/>
          <p:nvPr/>
        </p:nvPicPr>
        <p:blipFill>
          <a:blip r:embed="rId4">
            <a:alphaModFix/>
          </a:blip>
          <a:stretch>
            <a:fillRect/>
          </a:stretch>
        </p:blipFill>
        <p:spPr>
          <a:xfrm>
            <a:off x="6778325" y="3141475"/>
            <a:ext cx="1886200" cy="1886200"/>
          </a:xfrm>
          <a:prstGeom prst="rect">
            <a:avLst/>
          </a:prstGeom>
          <a:noFill/>
          <a:ln>
            <a:noFill/>
          </a:ln>
        </p:spPr>
      </p:pic>
      <p:cxnSp>
        <p:nvCxnSpPr>
          <p:cNvPr id="311" name="Google Shape;311;p18"/>
          <p:cNvCxnSpPr>
            <a:endCxn id="310" idx="0"/>
          </p:cNvCxnSpPr>
          <p:nvPr/>
        </p:nvCxnSpPr>
        <p:spPr>
          <a:xfrm>
            <a:off x="7721425" y="2537575"/>
            <a:ext cx="0" cy="603900"/>
          </a:xfrm>
          <a:prstGeom prst="straightConnector1">
            <a:avLst/>
          </a:prstGeom>
          <a:noFill/>
          <a:ln w="9525" cap="flat" cmpd="sng">
            <a:solidFill>
              <a:schemeClr val="dk2"/>
            </a:solidFill>
            <a:prstDash val="solid"/>
            <a:round/>
            <a:headEnd type="none" w="med" len="med"/>
            <a:tailEnd type="triangle" w="med" len="med"/>
          </a:ln>
        </p:spPr>
      </p:cxnSp>
      <p:sp>
        <p:nvSpPr>
          <p:cNvPr id="312" name="Google Shape;312;p18"/>
          <p:cNvSpPr txBox="1"/>
          <p:nvPr/>
        </p:nvSpPr>
        <p:spPr>
          <a:xfrm>
            <a:off x="7773225" y="2660200"/>
            <a:ext cx="726000" cy="27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G</a:t>
            </a:r>
            <a:r>
              <a:rPr lang="en" baseline="-25000">
                <a:latin typeface="Nunito"/>
                <a:ea typeface="Nunito"/>
                <a:cs typeface="Nunito"/>
                <a:sym typeface="Nunito"/>
              </a:rPr>
              <a:t>xy</a:t>
            </a:r>
            <a:endParaRPr baseline="-25000">
              <a:latin typeface="Nunito"/>
              <a:ea typeface="Nunito"/>
              <a:cs typeface="Nunito"/>
              <a:sym typeface="Nunito"/>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Gradient Computation</a:t>
            </a:r>
            <a:endParaRPr/>
          </a:p>
        </p:txBody>
      </p:sp>
      <p:sp>
        <p:nvSpPr>
          <p:cNvPr id="318" name="Google Shape;318;p19"/>
          <p:cNvSpPr txBox="1">
            <a:spLocks noGrp="1"/>
          </p:cNvSpPr>
          <p:nvPr>
            <p:ph type="body" idx="1"/>
          </p:nvPr>
        </p:nvSpPr>
        <p:spPr>
          <a:xfrm>
            <a:off x="1303800" y="1556850"/>
            <a:ext cx="6975900" cy="3501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Calculating the gradient helps to find out the points of changing intensity, and hence the edges.</a:t>
            </a:r>
            <a:br>
              <a:rPr lang="en"/>
            </a:br>
            <a:endParaRPr/>
          </a:p>
          <a:p>
            <a:pPr marL="457200" lvl="0" indent="-311150" algn="l" rtl="0">
              <a:spcBef>
                <a:spcPts val="0"/>
              </a:spcBef>
              <a:spcAft>
                <a:spcPts val="0"/>
              </a:spcAft>
              <a:buSzPts val="1300"/>
              <a:buChar char="●"/>
            </a:pPr>
            <a:r>
              <a:rPr lang="en"/>
              <a:t>The gradient is calculated in both X and Y directions using a variable size Sobel kernel as follows - </a:t>
            </a:r>
            <a:endParaRPr/>
          </a:p>
          <a:p>
            <a:pPr marL="457200" lvl="0" indent="0" algn="l" rtl="0">
              <a:spcBef>
                <a:spcPts val="1600"/>
              </a:spcBef>
              <a:spcAft>
                <a:spcPts val="0"/>
              </a:spcAft>
              <a:buNone/>
            </a:pPr>
            <a:r>
              <a:rPr lang="en"/>
              <a:t/>
            </a:r>
            <a:br>
              <a:rPr lang="en"/>
            </a:br>
            <a:endParaRPr/>
          </a:p>
          <a:p>
            <a:pPr marL="457200" lvl="0" indent="-311150" algn="l" rtl="0">
              <a:spcBef>
                <a:spcPts val="1600"/>
              </a:spcBef>
              <a:spcAft>
                <a:spcPts val="0"/>
              </a:spcAft>
              <a:buSzPts val="1300"/>
              <a:buChar char="●"/>
            </a:pPr>
            <a:r>
              <a:rPr lang="en"/>
              <a:t>Convolutional filtering helps us to obtain both the values.</a:t>
            </a:r>
            <a:br>
              <a:rPr lang="en"/>
            </a:br>
            <a:endParaRPr/>
          </a:p>
          <a:p>
            <a:pPr marL="457200" lvl="0" indent="-311150" algn="l" rtl="0">
              <a:spcBef>
                <a:spcPts val="0"/>
              </a:spcBef>
              <a:spcAft>
                <a:spcPts val="0"/>
              </a:spcAft>
              <a:buSzPts val="1300"/>
              <a:buChar char="●"/>
            </a:pPr>
            <a:r>
              <a:rPr lang="en"/>
              <a:t>The final magnitude of gradient is calculated as follows - </a:t>
            </a:r>
            <a:endParaRPr/>
          </a:p>
        </p:txBody>
      </p:sp>
      <p:pic>
        <p:nvPicPr>
          <p:cNvPr id="319" name="Google Shape;319;p19"/>
          <p:cNvPicPr preferRelativeResize="0"/>
          <p:nvPr/>
        </p:nvPicPr>
        <p:blipFill>
          <a:blip r:embed="rId3">
            <a:alphaModFix/>
          </a:blip>
          <a:stretch>
            <a:fillRect/>
          </a:stretch>
        </p:blipFill>
        <p:spPr>
          <a:xfrm>
            <a:off x="3689524" y="2571751"/>
            <a:ext cx="1764951" cy="999300"/>
          </a:xfrm>
          <a:prstGeom prst="rect">
            <a:avLst/>
          </a:prstGeom>
          <a:noFill/>
          <a:ln>
            <a:noFill/>
          </a:ln>
        </p:spPr>
      </p:pic>
      <p:pic>
        <p:nvPicPr>
          <p:cNvPr id="320" name="Google Shape;320;p19"/>
          <p:cNvPicPr preferRelativeResize="0"/>
          <p:nvPr/>
        </p:nvPicPr>
        <p:blipFill>
          <a:blip r:embed="rId4">
            <a:alphaModFix/>
          </a:blip>
          <a:stretch>
            <a:fillRect/>
          </a:stretch>
        </p:blipFill>
        <p:spPr>
          <a:xfrm>
            <a:off x="3587825" y="4379455"/>
            <a:ext cx="1968350" cy="46514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20"/>
          <p:cNvPicPr preferRelativeResize="0"/>
          <p:nvPr/>
        </p:nvPicPr>
        <p:blipFill>
          <a:blip r:embed="rId3">
            <a:alphaModFix/>
          </a:blip>
          <a:stretch>
            <a:fillRect/>
          </a:stretch>
        </p:blipFill>
        <p:spPr>
          <a:xfrm>
            <a:off x="3349575" y="353775"/>
            <a:ext cx="1952600" cy="1952600"/>
          </a:xfrm>
          <a:prstGeom prst="rect">
            <a:avLst/>
          </a:prstGeom>
          <a:noFill/>
          <a:ln>
            <a:noFill/>
          </a:ln>
        </p:spPr>
      </p:pic>
      <p:pic>
        <p:nvPicPr>
          <p:cNvPr id="326" name="Google Shape;326;p20"/>
          <p:cNvPicPr preferRelativeResize="0"/>
          <p:nvPr/>
        </p:nvPicPr>
        <p:blipFill>
          <a:blip r:embed="rId4">
            <a:alphaModFix/>
          </a:blip>
          <a:stretch>
            <a:fillRect/>
          </a:stretch>
        </p:blipFill>
        <p:spPr>
          <a:xfrm>
            <a:off x="3349575" y="2867550"/>
            <a:ext cx="1952600" cy="1952600"/>
          </a:xfrm>
          <a:prstGeom prst="rect">
            <a:avLst/>
          </a:prstGeom>
          <a:noFill/>
          <a:ln>
            <a:noFill/>
          </a:ln>
        </p:spPr>
      </p:pic>
      <p:pic>
        <p:nvPicPr>
          <p:cNvPr id="327" name="Google Shape;327;p20"/>
          <p:cNvPicPr preferRelativeResize="0"/>
          <p:nvPr/>
        </p:nvPicPr>
        <p:blipFill>
          <a:blip r:embed="rId5">
            <a:alphaModFix/>
          </a:blip>
          <a:stretch>
            <a:fillRect/>
          </a:stretch>
        </p:blipFill>
        <p:spPr>
          <a:xfrm>
            <a:off x="7191400" y="1595450"/>
            <a:ext cx="1952600" cy="1952600"/>
          </a:xfrm>
          <a:prstGeom prst="rect">
            <a:avLst/>
          </a:prstGeom>
          <a:noFill/>
          <a:ln>
            <a:noFill/>
          </a:ln>
        </p:spPr>
      </p:pic>
      <p:sp>
        <p:nvSpPr>
          <p:cNvPr id="328" name="Google Shape;328;p20"/>
          <p:cNvSpPr txBox="1"/>
          <p:nvPr/>
        </p:nvSpPr>
        <p:spPr>
          <a:xfrm>
            <a:off x="5411825" y="1095175"/>
            <a:ext cx="433200" cy="46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x</a:t>
            </a:r>
            <a:endParaRPr b="1" baseline="-25000">
              <a:latin typeface="Nunito"/>
              <a:ea typeface="Nunito"/>
              <a:cs typeface="Nunito"/>
              <a:sym typeface="Nunito"/>
            </a:endParaRPr>
          </a:p>
        </p:txBody>
      </p:sp>
      <p:sp>
        <p:nvSpPr>
          <p:cNvPr id="329" name="Google Shape;329;p20"/>
          <p:cNvSpPr txBox="1"/>
          <p:nvPr/>
        </p:nvSpPr>
        <p:spPr>
          <a:xfrm>
            <a:off x="5442375" y="3608950"/>
            <a:ext cx="598200" cy="46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y</a:t>
            </a:r>
            <a:endParaRPr b="1"/>
          </a:p>
        </p:txBody>
      </p:sp>
      <p:sp>
        <p:nvSpPr>
          <p:cNvPr id="330" name="Google Shape;330;p20"/>
          <p:cNvSpPr txBox="1"/>
          <p:nvPr/>
        </p:nvSpPr>
        <p:spPr>
          <a:xfrm>
            <a:off x="7932650" y="3639250"/>
            <a:ext cx="4701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mag</a:t>
            </a:r>
            <a:endParaRPr b="1"/>
          </a:p>
        </p:txBody>
      </p:sp>
      <p:pic>
        <p:nvPicPr>
          <p:cNvPr id="331" name="Google Shape;331;p20"/>
          <p:cNvPicPr preferRelativeResize="0"/>
          <p:nvPr/>
        </p:nvPicPr>
        <p:blipFill>
          <a:blip r:embed="rId6">
            <a:alphaModFix/>
          </a:blip>
          <a:stretch>
            <a:fillRect/>
          </a:stretch>
        </p:blipFill>
        <p:spPr>
          <a:xfrm>
            <a:off x="0" y="1628650"/>
            <a:ext cx="1886200" cy="1886200"/>
          </a:xfrm>
          <a:prstGeom prst="rect">
            <a:avLst/>
          </a:prstGeom>
          <a:noFill/>
          <a:ln>
            <a:noFill/>
          </a:ln>
        </p:spPr>
      </p:pic>
      <p:sp>
        <p:nvSpPr>
          <p:cNvPr id="332" name="Google Shape;332;p20"/>
          <p:cNvSpPr txBox="1"/>
          <p:nvPr/>
        </p:nvSpPr>
        <p:spPr>
          <a:xfrm>
            <a:off x="820675" y="3624100"/>
            <a:ext cx="500400" cy="43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g</a:t>
            </a:r>
            <a:endParaRPr/>
          </a:p>
        </p:txBody>
      </p:sp>
      <p:cxnSp>
        <p:nvCxnSpPr>
          <p:cNvPr id="333" name="Google Shape;333;p20"/>
          <p:cNvCxnSpPr>
            <a:stCxn id="331" idx="3"/>
            <a:endCxn id="325" idx="1"/>
          </p:cNvCxnSpPr>
          <p:nvPr/>
        </p:nvCxnSpPr>
        <p:spPr>
          <a:xfrm rot="10800000" flipH="1">
            <a:off x="1886200" y="1330050"/>
            <a:ext cx="1463400" cy="1241700"/>
          </a:xfrm>
          <a:prstGeom prst="straightConnector1">
            <a:avLst/>
          </a:prstGeom>
          <a:noFill/>
          <a:ln w="9525" cap="flat" cmpd="sng">
            <a:solidFill>
              <a:schemeClr val="dk2"/>
            </a:solidFill>
            <a:prstDash val="solid"/>
            <a:round/>
            <a:headEnd type="none" w="med" len="med"/>
            <a:tailEnd type="triangle" w="med" len="med"/>
          </a:ln>
        </p:spPr>
      </p:cxnSp>
      <p:cxnSp>
        <p:nvCxnSpPr>
          <p:cNvPr id="334" name="Google Shape;334;p20"/>
          <p:cNvCxnSpPr>
            <a:stCxn id="331" idx="3"/>
            <a:endCxn id="326" idx="1"/>
          </p:cNvCxnSpPr>
          <p:nvPr/>
        </p:nvCxnSpPr>
        <p:spPr>
          <a:xfrm>
            <a:off x="1886200" y="2571750"/>
            <a:ext cx="1463400" cy="1272000"/>
          </a:xfrm>
          <a:prstGeom prst="straightConnector1">
            <a:avLst/>
          </a:prstGeom>
          <a:noFill/>
          <a:ln w="9525" cap="flat" cmpd="sng">
            <a:solidFill>
              <a:schemeClr val="dk2"/>
            </a:solidFill>
            <a:prstDash val="solid"/>
            <a:round/>
            <a:headEnd type="none" w="med" len="med"/>
            <a:tailEnd type="triangle" w="med" len="med"/>
          </a:ln>
        </p:spPr>
      </p:cxnSp>
      <p:cxnSp>
        <p:nvCxnSpPr>
          <p:cNvPr id="335" name="Google Shape;335;p20"/>
          <p:cNvCxnSpPr>
            <a:stCxn id="325" idx="3"/>
            <a:endCxn id="327" idx="1"/>
          </p:cNvCxnSpPr>
          <p:nvPr/>
        </p:nvCxnSpPr>
        <p:spPr>
          <a:xfrm>
            <a:off x="5302175" y="1330075"/>
            <a:ext cx="1889100" cy="1241700"/>
          </a:xfrm>
          <a:prstGeom prst="straightConnector1">
            <a:avLst/>
          </a:prstGeom>
          <a:noFill/>
          <a:ln w="9525" cap="flat" cmpd="sng">
            <a:solidFill>
              <a:schemeClr val="dk2"/>
            </a:solidFill>
            <a:prstDash val="solid"/>
            <a:round/>
            <a:headEnd type="none" w="med" len="med"/>
            <a:tailEnd type="triangle" w="med" len="med"/>
          </a:ln>
        </p:spPr>
      </p:cxnSp>
      <p:cxnSp>
        <p:nvCxnSpPr>
          <p:cNvPr id="336" name="Google Shape;336;p20"/>
          <p:cNvCxnSpPr>
            <a:stCxn id="326" idx="3"/>
            <a:endCxn id="327" idx="1"/>
          </p:cNvCxnSpPr>
          <p:nvPr/>
        </p:nvCxnSpPr>
        <p:spPr>
          <a:xfrm rot="10800000" flipH="1">
            <a:off x="5302176" y="2571850"/>
            <a:ext cx="1889100" cy="1272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Non-Maximum Suppression</a:t>
            </a:r>
            <a:endParaRPr/>
          </a:p>
        </p:txBody>
      </p:sp>
      <p:sp>
        <p:nvSpPr>
          <p:cNvPr id="342" name="Google Shape;342;p21"/>
          <p:cNvSpPr txBox="1">
            <a:spLocks noGrp="1"/>
          </p:cNvSpPr>
          <p:nvPr>
            <p:ph type="body" idx="1"/>
          </p:nvPr>
        </p:nvSpPr>
        <p:spPr>
          <a:xfrm>
            <a:off x="1303800" y="1501925"/>
            <a:ext cx="4415700" cy="3356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Calculate the sharpest edge by checking for the angle of the gradient magnitude, which is calculated as follows:</a:t>
            </a:r>
            <a:br>
              <a:rPr lang="en"/>
            </a:br>
            <a:endParaRPr/>
          </a:p>
          <a:p>
            <a:pPr marL="457200" lvl="0" indent="-311150" algn="l" rtl="0">
              <a:spcBef>
                <a:spcPts val="0"/>
              </a:spcBef>
              <a:spcAft>
                <a:spcPts val="0"/>
              </a:spcAft>
              <a:buSzPts val="1300"/>
              <a:buChar char="●"/>
            </a:pPr>
            <a:r>
              <a:rPr lang="en"/>
              <a:t>Helps us to remove those pixel points that do not actually lie along any specific edge corresponding to a particular direction (e.g. North-East, South-West, etc.</a:t>
            </a:r>
            <a:br>
              <a:rPr lang="en"/>
            </a:br>
            <a:endParaRPr/>
          </a:p>
          <a:p>
            <a:pPr marL="457200" lvl="0" indent="-311150" algn="l" rtl="0">
              <a:spcBef>
                <a:spcPts val="0"/>
              </a:spcBef>
              <a:spcAft>
                <a:spcPts val="0"/>
              </a:spcAft>
              <a:buSzPts val="1300"/>
              <a:buChar char="●"/>
            </a:pPr>
            <a:r>
              <a:rPr lang="en"/>
              <a:t>Provides a true picture of the edges in an image.</a:t>
            </a:r>
            <a:br>
              <a:rPr lang="en"/>
            </a:br>
            <a:endParaRPr/>
          </a:p>
          <a:p>
            <a:pPr marL="457200" lvl="0" indent="-311150" algn="l" rtl="0">
              <a:spcBef>
                <a:spcPts val="0"/>
              </a:spcBef>
              <a:spcAft>
                <a:spcPts val="0"/>
              </a:spcAft>
              <a:buSzPts val="1300"/>
              <a:buChar char="●"/>
            </a:pPr>
            <a:r>
              <a:rPr lang="en"/>
              <a:t>2D grid and block structure gave best performance</a:t>
            </a:r>
            <a:endParaRPr/>
          </a:p>
        </p:txBody>
      </p:sp>
      <p:pic>
        <p:nvPicPr>
          <p:cNvPr id="343" name="Google Shape;343;p21"/>
          <p:cNvPicPr preferRelativeResize="0"/>
          <p:nvPr/>
        </p:nvPicPr>
        <p:blipFill>
          <a:blip r:embed="rId3">
            <a:alphaModFix/>
          </a:blip>
          <a:stretch>
            <a:fillRect/>
          </a:stretch>
        </p:blipFill>
        <p:spPr>
          <a:xfrm>
            <a:off x="7059350" y="3255000"/>
            <a:ext cx="1712600" cy="1712600"/>
          </a:xfrm>
          <a:prstGeom prst="rect">
            <a:avLst/>
          </a:prstGeom>
          <a:noFill/>
          <a:ln>
            <a:noFill/>
          </a:ln>
        </p:spPr>
      </p:pic>
      <p:pic>
        <p:nvPicPr>
          <p:cNvPr id="344" name="Google Shape;344;p21"/>
          <p:cNvPicPr preferRelativeResize="0"/>
          <p:nvPr/>
        </p:nvPicPr>
        <p:blipFill>
          <a:blip r:embed="rId4">
            <a:alphaModFix/>
          </a:blip>
          <a:stretch>
            <a:fillRect/>
          </a:stretch>
        </p:blipFill>
        <p:spPr>
          <a:xfrm>
            <a:off x="7059350" y="890700"/>
            <a:ext cx="1712600" cy="1712600"/>
          </a:xfrm>
          <a:prstGeom prst="rect">
            <a:avLst/>
          </a:prstGeom>
          <a:noFill/>
          <a:ln>
            <a:noFill/>
          </a:ln>
        </p:spPr>
      </p:pic>
      <p:cxnSp>
        <p:nvCxnSpPr>
          <p:cNvPr id="345" name="Google Shape;345;p21"/>
          <p:cNvCxnSpPr>
            <a:stCxn id="344" idx="2"/>
            <a:endCxn id="343" idx="0"/>
          </p:cNvCxnSpPr>
          <p:nvPr/>
        </p:nvCxnSpPr>
        <p:spPr>
          <a:xfrm>
            <a:off x="7915650" y="2603300"/>
            <a:ext cx="0" cy="651600"/>
          </a:xfrm>
          <a:prstGeom prst="straightConnector1">
            <a:avLst/>
          </a:prstGeom>
          <a:noFill/>
          <a:ln w="9525" cap="flat" cmpd="sng">
            <a:solidFill>
              <a:schemeClr val="dk2"/>
            </a:solidFill>
            <a:prstDash val="solid"/>
            <a:round/>
            <a:headEnd type="none" w="med" len="med"/>
            <a:tailEnd type="triangle" w="med" len="med"/>
          </a:ln>
        </p:spPr>
      </p:cxnSp>
      <p:sp>
        <p:nvSpPr>
          <p:cNvPr id="346" name="Google Shape;346;p21"/>
          <p:cNvSpPr txBox="1"/>
          <p:nvPr/>
        </p:nvSpPr>
        <p:spPr>
          <a:xfrm>
            <a:off x="7968450" y="2763950"/>
            <a:ext cx="677400" cy="2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Nunito"/>
                <a:ea typeface="Nunito"/>
                <a:cs typeface="Nunito"/>
                <a:sym typeface="Nunito"/>
              </a:rPr>
              <a:t>NMS</a:t>
            </a:r>
            <a:endParaRPr>
              <a:latin typeface="Nunito"/>
              <a:ea typeface="Nunito"/>
              <a:cs typeface="Nunito"/>
              <a:sym typeface="Nunito"/>
            </a:endParaRPr>
          </a:p>
        </p:txBody>
      </p:sp>
      <p:sp>
        <p:nvSpPr>
          <p:cNvPr id="347" name="Google Shape;347;p21"/>
          <p:cNvSpPr txBox="1"/>
          <p:nvPr/>
        </p:nvSpPr>
        <p:spPr>
          <a:xfrm>
            <a:off x="6534350" y="1542400"/>
            <a:ext cx="4701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mag</a:t>
            </a:r>
            <a:endParaRPr b="1"/>
          </a:p>
        </p:txBody>
      </p:sp>
      <p:sp>
        <p:nvSpPr>
          <p:cNvPr id="348" name="Google Shape;348;p21"/>
          <p:cNvSpPr txBox="1"/>
          <p:nvPr/>
        </p:nvSpPr>
        <p:spPr>
          <a:xfrm>
            <a:off x="6534350" y="3906700"/>
            <a:ext cx="4701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Nunito"/>
                <a:ea typeface="Nunito"/>
                <a:cs typeface="Nunito"/>
                <a:sym typeface="Nunito"/>
              </a:rPr>
              <a:t>I</a:t>
            </a:r>
            <a:r>
              <a:rPr lang="en" b="1" baseline="-25000">
                <a:latin typeface="Nunito"/>
                <a:ea typeface="Nunito"/>
                <a:cs typeface="Nunito"/>
                <a:sym typeface="Nunito"/>
              </a:rPr>
              <a:t>nms</a:t>
            </a:r>
            <a:endParaRPr b="1"/>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502</Words>
  <Application>Microsoft Office PowerPoint</Application>
  <PresentationFormat>On-screen Show (16:9)</PresentationFormat>
  <Paragraphs>158</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Maven Pro</vt:lpstr>
      <vt:lpstr>Nunito</vt:lpstr>
      <vt:lpstr>Momentum</vt:lpstr>
      <vt:lpstr>High Performance Canny Edge Detection</vt:lpstr>
      <vt:lpstr>Outline</vt:lpstr>
      <vt:lpstr>Motivation - Edge Detection</vt:lpstr>
      <vt:lpstr>CUDA Acceleration in Edge Detection</vt:lpstr>
      <vt:lpstr>Canny Edge Detector</vt:lpstr>
      <vt:lpstr>Gaussian Smoothening</vt:lpstr>
      <vt:lpstr>Image Gradient Computation</vt:lpstr>
      <vt:lpstr>PowerPoint Presentation</vt:lpstr>
      <vt:lpstr>Non-Maximum Suppression</vt:lpstr>
      <vt:lpstr>Hysteresis Thresholding</vt:lpstr>
      <vt:lpstr>Adaptive Thresholding - Motivation</vt:lpstr>
      <vt:lpstr>PowerPoint Presentation</vt:lpstr>
      <vt:lpstr>Results CPU vs GPU (Lena - 512x512)</vt:lpstr>
      <vt:lpstr>Results CPU vs GPU</vt:lpstr>
      <vt:lpstr>Results with Various Images</vt:lpstr>
      <vt:lpstr>Small-sized Image</vt:lpstr>
      <vt:lpstr>Medium-sized Image</vt:lpstr>
      <vt:lpstr>Large-sized Image</vt:lpstr>
      <vt:lpstr>Very Large-sized Image</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Performance Canny Edge Detection</dc:title>
  <cp:lastModifiedBy>Tushar Dobhal</cp:lastModifiedBy>
  <cp:revision>2</cp:revision>
  <dcterms:modified xsi:type="dcterms:W3CDTF">2019-03-22T03:42:37Z</dcterms:modified>
</cp:coreProperties>
</file>